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60" r:id="rId4"/>
    <p:sldId id="276" r:id="rId5"/>
    <p:sldId id="277" r:id="rId6"/>
    <p:sldId id="259" r:id="rId7"/>
    <p:sldId id="261" r:id="rId8"/>
    <p:sldId id="262" r:id="rId9"/>
    <p:sldId id="263" r:id="rId10"/>
    <p:sldId id="264" r:id="rId11"/>
    <p:sldId id="269" r:id="rId12"/>
    <p:sldId id="265" r:id="rId13"/>
    <p:sldId id="272" r:id="rId14"/>
    <p:sldId id="271" r:id="rId15"/>
    <p:sldId id="273" r:id="rId16"/>
    <p:sldId id="274" r:id="rId17"/>
    <p:sldId id="270" r:id="rId18"/>
    <p:sldId id="275" r:id="rId19"/>
    <p:sldId id="268" r:id="rId20"/>
    <p:sldId id="26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68"/>
    <p:restoredTop sz="94630"/>
  </p:normalViewPr>
  <p:slideViewPr>
    <p:cSldViewPr snapToGrid="0" snapToObjects="1">
      <p:cViewPr>
        <p:scale>
          <a:sx n="115" d="100"/>
          <a:sy n="115" d="100"/>
        </p:scale>
        <p:origin x="18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56DBE-E25B-F947-AD70-8795D1CBA001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51C85-17DF-DB4D-98B9-F8FAC436B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63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CF636-C03E-784E-9E2F-58A953538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CEBBB-2BBB-2344-B739-4E111AFA5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45197-3F52-B84D-963B-9C8FA84C3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B74FB-3628-EF44-A127-EF3A03C8A9A6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5490F-CDA7-8447-A8EB-74887AD35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14203-AB3B-4D44-BB31-95C391DE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84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B233-68A6-094F-AA72-796E2756A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C30E2-E4B9-5444-A32F-D1D81BDA0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76B19-C9BD-E34C-9CD2-C9A1BB004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69441-D11D-DB4A-B46D-FCF0530802FC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16D25-0AAB-5E4F-87E2-90CFDA95A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DFB33-8BE3-4942-B12D-6CAF6852E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61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8A26C0-23E1-E94A-930B-323F335E16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1360C-EAB7-6E40-85A8-4053BD53E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C40FE-5FC1-8648-98F8-54B1731CD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BB24-6CC8-AB43-A737-6D1AEBFAC128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EE0A0-C8DB-024F-B807-7D4007157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6F837-F8FF-4847-9C2F-B6994C6E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64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5D3E2-8251-C042-A571-C04B41C2A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5E104-0A71-9541-BA1E-C3ADFE266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8E4E4-DEB4-6643-9A2E-FF3A2D6F0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DBA-E06A-3044-8597-3B1742BD931C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97B94-BC33-5846-992E-4388058E2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247CE-D307-4D41-8037-A53A33171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34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698E3-C7D1-AD42-9938-DB787D977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CE124-1829-D441-8693-1D365EDA9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F0A3C-341E-7B44-984C-7E8097890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DA0F-73EB-E145-852F-0018DA9A20D0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8CEC6-1711-AC48-A851-8BE3046A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377F-B88E-8D4C-8710-741210F9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15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D881-871F-AB49-B833-3C2067EDA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11A9D-9EE8-2E4A-A936-ABFE20051C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2B0FC-6D09-1549-B22B-C6D69A698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ECB52-6786-B147-8050-61DB4AE0C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AA328-1B55-214C-97A2-22F93D81863A}" type="datetime1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04C89-99CB-2A42-84FB-31A5D7CE0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22AE2-C9C6-0D47-B93C-CBAA8E59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1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6C696-08D7-E34B-9252-019286CB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7BF50-86D7-EB41-AACA-9481C8F61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62768-6956-3148-A990-2EAFB9A3C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5121A0-E207-1A40-9AC8-AD8D095CF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C87E64-E186-F848-9E92-12B84E03EF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38D412-A739-8B4E-BC27-63D6898B1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A095E-0FF2-DD4F-AB70-63B2F39ADA5D}" type="datetime1">
              <a:rPr lang="en-US" smtClean="0"/>
              <a:t>10/15/18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161155-4A57-124F-BD61-47437FC7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4B1E1B-A736-A745-88F8-10D0E5A7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60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C23C7-CE6E-B04E-ABF5-C76383782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DFBB91-E06A-2C41-8E37-C4B9EB064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02DD-8871-7B48-8EA4-5EF0C707154B}" type="datetime1">
              <a:rPr lang="en-US" smtClean="0"/>
              <a:t>10/15/18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775E8-DEBB-2E41-9C26-D334412B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B6624-7ED7-074B-9573-80EF37A9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21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A40BD-BB7D-E24A-A201-E278F4818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62482-1FC0-4F4C-AAA7-170E33F379FB}" type="datetime1">
              <a:rPr lang="en-US" smtClean="0"/>
              <a:t>10/15/18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8E230C-3673-8B49-AAB4-164456F25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866DD-1C81-6347-8AF6-21E1EB90A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71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8930E-833A-A04B-8AC7-CD0035287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427B8-FFD3-7F40-847B-3D4B90EA1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F1A0CA-4E38-6B49-8FE8-24858EE9A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B061C-8B60-5842-8C52-1B89A079E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E095-C155-F747-B1E8-59FFD14F21E8}" type="datetime1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86CEC-FF4C-774C-B9D2-CAE856F4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55EF5-9558-C948-A62B-EF7EF2C4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9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543D-91AA-344B-BBBB-B2CE6F237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F13C9B-DE11-8544-A6AE-E9B704A840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A4986-70B8-6849-8A76-4DB1624FD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D04DD-848C-874E-9099-4930AC07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14DC6-1224-BF41-AB4C-EC4A21508529}" type="datetime1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21B6F-3E95-BE45-BFF4-BF0691A5A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61F9E-F954-F049-A38B-C732B278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18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874311-BB1B-C84D-B76B-8AFFB318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91DE7-3769-5743-B288-F20CEFDBE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C91C8-59E4-E641-BD21-2A07E0FA6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C9BC6-FA47-F84D-9E34-99E72E0F60EB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3D4DF-CEE6-A045-B4C1-A4D8A290B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1116A-536A-F443-A1A1-411A7DD7C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1281F-B2A2-1A44-8B53-A2B402967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18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.tiff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orch/vision/blob/master/torchvision/models/alexnet.py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.tiff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120.png"/><Relationship Id="rId3" Type="http://schemas.openxmlformats.org/officeDocument/2006/relationships/image" Target="../media/image37.png"/><Relationship Id="rId7" Type="http://schemas.openxmlformats.org/officeDocument/2006/relationships/image" Target="../media/image610.png"/><Relationship Id="rId12" Type="http://schemas.openxmlformats.org/officeDocument/2006/relationships/image" Target="../media/image1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0.png"/><Relationship Id="rId5" Type="http://schemas.openxmlformats.org/officeDocument/2006/relationships/image" Target="../media/image410.png"/><Relationship Id="rId15" Type="http://schemas.openxmlformats.org/officeDocument/2006/relationships/image" Target="../media/image140.png"/><Relationship Id="rId10" Type="http://schemas.openxmlformats.org/officeDocument/2006/relationships/image" Target="../media/image90.png"/><Relationship Id="rId4" Type="http://schemas.openxmlformats.org/officeDocument/2006/relationships/image" Target="../media/image310.png"/><Relationship Id="rId9" Type="http://schemas.openxmlformats.org/officeDocument/2006/relationships/image" Target="../media/image87.png"/><Relationship Id="rId1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50.png"/><Relationship Id="rId18" Type="http://schemas.openxmlformats.org/officeDocument/2006/relationships/image" Target="../media/image290.png"/><Relationship Id="rId3" Type="http://schemas.openxmlformats.org/officeDocument/2006/relationships/image" Target="../media/image150.png"/><Relationship Id="rId21" Type="http://schemas.openxmlformats.org/officeDocument/2006/relationships/image" Target="../media/image320.png"/><Relationship Id="rId7" Type="http://schemas.openxmlformats.org/officeDocument/2006/relationships/image" Target="../media/image190.png"/><Relationship Id="rId12" Type="http://schemas.openxmlformats.org/officeDocument/2006/relationships/image" Target="../media/image240.png"/><Relationship Id="rId17" Type="http://schemas.openxmlformats.org/officeDocument/2006/relationships/image" Target="../media/image280.png"/><Relationship Id="rId25" Type="http://schemas.openxmlformats.org/officeDocument/2006/relationships/image" Target="../media/image38.tiff"/><Relationship Id="rId2" Type="http://schemas.openxmlformats.org/officeDocument/2006/relationships/image" Target="../media/image1.tiff"/><Relationship Id="rId16" Type="http://schemas.openxmlformats.org/officeDocument/2006/relationships/image" Target="../media/image270.png"/><Relationship Id="rId20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24" Type="http://schemas.openxmlformats.org/officeDocument/2006/relationships/image" Target="../media/image350.png"/><Relationship Id="rId5" Type="http://schemas.openxmlformats.org/officeDocument/2006/relationships/image" Target="../media/image170.png"/><Relationship Id="rId15" Type="http://schemas.openxmlformats.org/officeDocument/2006/relationships/image" Target="../media/image130.png"/><Relationship Id="rId23" Type="http://schemas.openxmlformats.org/officeDocument/2006/relationships/image" Target="../media/image340.png"/><Relationship Id="rId10" Type="http://schemas.openxmlformats.org/officeDocument/2006/relationships/image" Target="../media/image220.png"/><Relationship Id="rId19" Type="http://schemas.openxmlformats.org/officeDocument/2006/relationships/image" Target="../media/image300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60.png"/><Relationship Id="rId22" Type="http://schemas.openxmlformats.org/officeDocument/2006/relationships/image" Target="../media/image3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0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1.tiff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0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2FC3B-139F-D247-8FFA-9EB675C00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Lecture 15: Convolutional Neural Network (Part 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48718-6261-A840-B1B5-78225796D8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Instructor: Yang Xu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8B453-E02F-5747-A5D4-84A26EB0E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C819-8AA6-B847-8A0C-E301C9147EF9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9DA6D-68B0-A44C-83C4-A26234ED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416D-8637-6A44-A81E-51129D3E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29B-93BB-6D4F-96C4-79C40F534019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25B13-C086-044E-A74C-B78F6CF5A625}"/>
              </a:ext>
            </a:extLst>
          </p:cNvPr>
          <p:cNvSpPr txBox="1"/>
          <p:nvPr/>
        </p:nvSpPr>
        <p:spPr>
          <a:xfrm>
            <a:off x="5437383" y="5874027"/>
            <a:ext cx="660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Slides inspired by the </a:t>
            </a:r>
            <a:r>
              <a:rPr lang="en-US" dirty="0" err="1">
                <a:solidFill>
                  <a:schemeClr val="accent3"/>
                </a:solidFill>
              </a:rPr>
              <a:t>deeplearning.ai</a:t>
            </a:r>
            <a:r>
              <a:rPr lang="en-US" dirty="0">
                <a:solidFill>
                  <a:schemeClr val="accent3"/>
                </a:solidFill>
              </a:rPr>
              <a:t> series courses on </a:t>
            </a:r>
            <a:r>
              <a:rPr lang="en-US" dirty="0" err="1">
                <a:solidFill>
                  <a:schemeClr val="accent3"/>
                </a:solidFill>
              </a:rPr>
              <a:t>Coursera.org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2D5D78-F456-6D4F-85DE-F2C2A0021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03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184A-A374-8845-AAF3-9FA62C66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036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ResNet</a:t>
            </a:r>
            <a:endParaRPr lang="en-US" sz="36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ECDB4-A5F0-FE4D-A82D-8EEE47CF8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3237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Very very deep neural networks are difficult to train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Due to vanishing and exploding gradients</a:t>
            </a:r>
          </a:p>
          <a:p>
            <a:pPr lvl="1">
              <a:buFont typeface="Wingdings" pitchFamily="2" charset="2"/>
              <a:buChar char="§"/>
            </a:pPr>
            <a:endParaRPr lang="en-US" sz="20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Skip-connection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Feed the activation from one layer to another layer that is much deeper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9EBE5-7EED-A540-B6B9-73BF9A2DB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E34E0E-655D-C040-92BC-7EF6B4B57F1E}"/>
              </a:ext>
            </a:extLst>
          </p:cNvPr>
          <p:cNvSpPr txBox="1"/>
          <p:nvPr/>
        </p:nvSpPr>
        <p:spPr>
          <a:xfrm>
            <a:off x="2405269" y="741876"/>
            <a:ext cx="3937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 et al., 2016, Deep residual learning for image recognition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6F83E-4FFB-6A46-9F63-20B104EA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6CF8-C864-2443-BAFD-5612DCDA8DF7}" type="datetime1">
              <a:rPr lang="en-US" smtClean="0"/>
              <a:t>10/15/18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7F3BA2-8614-5145-B0C0-7B9EA7571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5A8DF6-2EF3-A543-8205-7B38B5BAC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68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776659-F8A5-1D4C-A8F9-7C785371F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03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Residual block (why called so?)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B9392-D2D9-9A4E-AD89-0A60C81DB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626696-1A24-A44B-B2DF-A4EB1812B336}"/>
                  </a:ext>
                </a:extLst>
              </p:cNvPr>
              <p:cNvSpPr txBox="1"/>
              <p:nvPr/>
            </p:nvSpPr>
            <p:spPr>
              <a:xfrm>
                <a:off x="3452532" y="1879054"/>
                <a:ext cx="295209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626696-1A24-A44B-B2DF-A4EB1812B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532" y="1879054"/>
                <a:ext cx="295209" cy="224613"/>
              </a:xfrm>
              <a:prstGeom prst="rect">
                <a:avLst/>
              </a:prstGeom>
              <a:blipFill>
                <a:blip r:embed="rId3"/>
                <a:stretch>
                  <a:fillRect l="-83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FFDCE304-A6EC-464D-BD8A-54E63EAA13BA}"/>
              </a:ext>
            </a:extLst>
          </p:cNvPr>
          <p:cNvGrpSpPr/>
          <p:nvPr/>
        </p:nvGrpSpPr>
        <p:grpSpPr>
          <a:xfrm>
            <a:off x="4067736" y="1497353"/>
            <a:ext cx="275664" cy="990125"/>
            <a:chOff x="4067736" y="1497353"/>
            <a:chExt cx="275664" cy="99012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06A236C-6F7C-E44A-A834-D3B9A23EFE5B}"/>
                </a:ext>
              </a:extLst>
            </p:cNvPr>
            <p:cNvSpPr/>
            <p:nvPr/>
          </p:nvSpPr>
          <p:spPr>
            <a:xfrm>
              <a:off x="4067736" y="1497353"/>
              <a:ext cx="275664" cy="9901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55D4A37-7A81-174E-AF84-3B83B0928A5D}"/>
                </a:ext>
              </a:extLst>
            </p:cNvPr>
            <p:cNvSpPr/>
            <p:nvPr/>
          </p:nvSpPr>
          <p:spPr>
            <a:xfrm>
              <a:off x="4097906" y="1532794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E903BD-EE9C-0940-A4B5-20735B69C53C}"/>
                </a:ext>
              </a:extLst>
            </p:cNvPr>
            <p:cNvSpPr/>
            <p:nvPr/>
          </p:nvSpPr>
          <p:spPr>
            <a:xfrm>
              <a:off x="4097906" y="1768288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0E3CD6D-2837-1C49-830D-5E2039819053}"/>
                </a:ext>
              </a:extLst>
            </p:cNvPr>
            <p:cNvSpPr/>
            <p:nvPr/>
          </p:nvSpPr>
          <p:spPr>
            <a:xfrm>
              <a:off x="4097906" y="2003782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36E4783-D63F-EE40-9875-5989899EA3EC}"/>
                </a:ext>
              </a:extLst>
            </p:cNvPr>
            <p:cNvSpPr/>
            <p:nvPr/>
          </p:nvSpPr>
          <p:spPr>
            <a:xfrm>
              <a:off x="4097906" y="2239276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1A8731-F790-B743-A11B-F7597CB31524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747741" y="1991361"/>
            <a:ext cx="319995" cy="1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B08B849-2CE5-4E48-91CA-0E9733CF073C}"/>
              </a:ext>
            </a:extLst>
          </p:cNvPr>
          <p:cNvGrpSpPr/>
          <p:nvPr/>
        </p:nvGrpSpPr>
        <p:grpSpPr>
          <a:xfrm>
            <a:off x="4975527" y="1497353"/>
            <a:ext cx="275664" cy="990125"/>
            <a:chOff x="4975527" y="1497353"/>
            <a:chExt cx="275664" cy="99012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8A09945-9D52-B147-A5A2-07A40407FD0C}"/>
                </a:ext>
              </a:extLst>
            </p:cNvPr>
            <p:cNvSpPr/>
            <p:nvPr/>
          </p:nvSpPr>
          <p:spPr>
            <a:xfrm>
              <a:off x="4975527" y="1497353"/>
              <a:ext cx="275664" cy="9901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EA01FB-3DF5-BC49-BDEC-A44CEDEB86E4}"/>
                </a:ext>
              </a:extLst>
            </p:cNvPr>
            <p:cNvSpPr/>
            <p:nvPr/>
          </p:nvSpPr>
          <p:spPr>
            <a:xfrm>
              <a:off x="5005697" y="1532794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EAE11F2-02F5-574D-A5C3-42A7CA565828}"/>
                </a:ext>
              </a:extLst>
            </p:cNvPr>
            <p:cNvSpPr/>
            <p:nvPr/>
          </p:nvSpPr>
          <p:spPr>
            <a:xfrm>
              <a:off x="5005697" y="1768288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3E3B0FD-9067-9047-BCAD-73E7EB87CB7F}"/>
                </a:ext>
              </a:extLst>
            </p:cNvPr>
            <p:cNvSpPr/>
            <p:nvPr/>
          </p:nvSpPr>
          <p:spPr>
            <a:xfrm>
              <a:off x="5005697" y="2003782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9317ED8-7F14-2B44-A16E-6D269BE0F660}"/>
                </a:ext>
              </a:extLst>
            </p:cNvPr>
            <p:cNvSpPr/>
            <p:nvPr/>
          </p:nvSpPr>
          <p:spPr>
            <a:xfrm>
              <a:off x="5005697" y="2239276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441B2C-8163-5446-8A4A-4AC326B392E9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343400" y="1992416"/>
            <a:ext cx="6321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E05643-11E6-0B4E-BF78-241BEC9B02DD}"/>
              </a:ext>
            </a:extLst>
          </p:cNvPr>
          <p:cNvCxnSpPr/>
          <p:nvPr/>
        </p:nvCxnSpPr>
        <p:spPr>
          <a:xfrm>
            <a:off x="5251191" y="1990305"/>
            <a:ext cx="319995" cy="1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A94ED9-52B1-DC4C-94F8-BF66B124DD19}"/>
                  </a:ext>
                </a:extLst>
              </p:cNvPr>
              <p:cNvSpPr txBox="1"/>
              <p:nvPr/>
            </p:nvSpPr>
            <p:spPr>
              <a:xfrm>
                <a:off x="5630873" y="1879054"/>
                <a:ext cx="465127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+2]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A94ED9-52B1-DC4C-94F8-BF66B124D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873" y="1879054"/>
                <a:ext cx="465127" cy="224613"/>
              </a:xfrm>
              <a:prstGeom prst="rect">
                <a:avLst/>
              </a:prstGeom>
              <a:blipFill>
                <a:blip r:embed="rId4"/>
                <a:stretch>
                  <a:fillRect l="-2632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572393-4CAF-0049-A64A-EEAD8B289EA2}"/>
                  </a:ext>
                </a:extLst>
              </p:cNvPr>
              <p:cNvSpPr txBox="1"/>
              <p:nvPr/>
            </p:nvSpPr>
            <p:spPr>
              <a:xfrm>
                <a:off x="4422968" y="1616627"/>
                <a:ext cx="465127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572393-4CAF-0049-A64A-EEAD8B289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968" y="1616627"/>
                <a:ext cx="465127" cy="224613"/>
              </a:xfrm>
              <a:prstGeom prst="rect">
                <a:avLst/>
              </a:prstGeom>
              <a:blipFill>
                <a:blip r:embed="rId5"/>
                <a:stretch>
                  <a:fillRect l="-5405" r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DA5C61-27E4-B745-81EA-DE62AA157B68}"/>
                  </a:ext>
                </a:extLst>
              </p:cNvPr>
              <p:cNvSpPr txBox="1"/>
              <p:nvPr/>
            </p:nvSpPr>
            <p:spPr>
              <a:xfrm>
                <a:off x="3538279" y="5086077"/>
                <a:ext cx="1746504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DA5C61-27E4-B745-81EA-DE62AA15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279" y="5086077"/>
                <a:ext cx="1746504" cy="224613"/>
              </a:xfrm>
              <a:prstGeom prst="rect">
                <a:avLst/>
              </a:prstGeom>
              <a:blipFill>
                <a:blip r:embed="rId6"/>
                <a:stretch>
                  <a:fillRect l="-1449" r="-1449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45EDFBA-4DAA-444E-B748-7684399D0159}"/>
                  </a:ext>
                </a:extLst>
              </p:cNvPr>
              <p:cNvSpPr/>
              <p:nvPr/>
            </p:nvSpPr>
            <p:spPr>
              <a:xfrm>
                <a:off x="5043241" y="3642578"/>
                <a:ext cx="1562031" cy="316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45EDFBA-4DAA-444E-B748-7684399D0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241" y="3642578"/>
                <a:ext cx="1562031" cy="316946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8DD56A0-3710-2642-8483-08EE6267F974}"/>
                  </a:ext>
                </a:extLst>
              </p:cNvPr>
              <p:cNvSpPr txBox="1"/>
              <p:nvPr/>
            </p:nvSpPr>
            <p:spPr>
              <a:xfrm>
                <a:off x="1707902" y="4149944"/>
                <a:ext cx="295209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8DD56A0-3710-2642-8483-08EE6267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902" y="4149944"/>
                <a:ext cx="295209" cy="224613"/>
              </a:xfrm>
              <a:prstGeom prst="rect">
                <a:avLst/>
              </a:prstGeom>
              <a:blipFill>
                <a:blip r:embed="rId8"/>
                <a:stretch>
                  <a:fillRect l="-4000" t="-5556"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F179A87-20E6-C540-B61E-520C6982404E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459006" y="4562999"/>
            <a:ext cx="10882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1DD602-DEF5-1E46-A0CE-77C909F72333}"/>
              </a:ext>
            </a:extLst>
          </p:cNvPr>
          <p:cNvGrpSpPr/>
          <p:nvPr/>
        </p:nvGrpSpPr>
        <p:grpSpPr>
          <a:xfrm>
            <a:off x="2547216" y="4381938"/>
            <a:ext cx="880783" cy="362122"/>
            <a:chOff x="2138082" y="3880425"/>
            <a:chExt cx="880783" cy="36212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BD6EF0D-E5D1-DE40-9891-24A673D492B1}"/>
                </a:ext>
              </a:extLst>
            </p:cNvPr>
            <p:cNvSpPr/>
            <p:nvPr/>
          </p:nvSpPr>
          <p:spPr>
            <a:xfrm>
              <a:off x="2138082" y="3880425"/>
              <a:ext cx="880783" cy="3621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639AB3-E694-4942-B616-39806C581F71}"/>
                </a:ext>
              </a:extLst>
            </p:cNvPr>
            <p:cNvSpPr txBox="1"/>
            <p:nvPr/>
          </p:nvSpPr>
          <p:spPr>
            <a:xfrm>
              <a:off x="2260918" y="3907597"/>
              <a:ext cx="635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Linear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8147BC-75EC-2E4C-802C-A4D07CFAE69D}"/>
              </a:ext>
            </a:extLst>
          </p:cNvPr>
          <p:cNvCxnSpPr>
            <a:cxnSpLocks/>
            <a:stCxn id="35" idx="3"/>
            <a:endCxn id="41" idx="1"/>
          </p:cNvCxnSpPr>
          <p:nvPr/>
        </p:nvCxnSpPr>
        <p:spPr>
          <a:xfrm>
            <a:off x="3427999" y="4562999"/>
            <a:ext cx="7423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A9BFEF7-717C-004F-A26A-54A7B1085D79}"/>
              </a:ext>
            </a:extLst>
          </p:cNvPr>
          <p:cNvGrpSpPr/>
          <p:nvPr/>
        </p:nvGrpSpPr>
        <p:grpSpPr>
          <a:xfrm>
            <a:off x="4170322" y="4381938"/>
            <a:ext cx="880783" cy="362122"/>
            <a:chOff x="2138082" y="3880425"/>
            <a:chExt cx="880783" cy="36212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6E80FEA-960C-814A-AB67-421A4858E9B8}"/>
                </a:ext>
              </a:extLst>
            </p:cNvPr>
            <p:cNvSpPr/>
            <p:nvPr/>
          </p:nvSpPr>
          <p:spPr>
            <a:xfrm>
              <a:off x="2138082" y="3880425"/>
              <a:ext cx="880783" cy="3621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BF1E73F-6854-CA4C-A91A-2A753AE560BD}"/>
                </a:ext>
              </a:extLst>
            </p:cNvPr>
            <p:cNvSpPr txBox="1"/>
            <p:nvPr/>
          </p:nvSpPr>
          <p:spPr>
            <a:xfrm>
              <a:off x="2300480" y="3907597"/>
              <a:ext cx="555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ReLU</a:t>
              </a:r>
              <a:endParaRPr lang="en-US" sz="1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5D8F785-AF9D-0440-B73E-07E5EABCBFCC}"/>
                  </a:ext>
                </a:extLst>
              </p:cNvPr>
              <p:cNvSpPr/>
              <p:nvPr/>
            </p:nvSpPr>
            <p:spPr>
              <a:xfrm>
                <a:off x="3478463" y="4133747"/>
                <a:ext cx="641394" cy="316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5D8F785-AF9D-0440-B73E-07E5EABCB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463" y="4133747"/>
                <a:ext cx="641394" cy="3169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A916B50-518E-C949-A37C-B6C70AE68206}"/>
              </a:ext>
            </a:extLst>
          </p:cNvPr>
          <p:cNvCxnSpPr>
            <a:cxnSpLocks/>
            <a:stCxn id="41" idx="3"/>
            <a:endCxn id="47" idx="1"/>
          </p:cNvCxnSpPr>
          <p:nvPr/>
        </p:nvCxnSpPr>
        <p:spPr>
          <a:xfrm flipV="1">
            <a:off x="5051105" y="4562998"/>
            <a:ext cx="6503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752222F-7784-9B41-98F9-90AEDDA82C78}"/>
              </a:ext>
            </a:extLst>
          </p:cNvPr>
          <p:cNvGrpSpPr/>
          <p:nvPr/>
        </p:nvGrpSpPr>
        <p:grpSpPr>
          <a:xfrm>
            <a:off x="5701421" y="4381937"/>
            <a:ext cx="880783" cy="362122"/>
            <a:chOff x="2138082" y="3880425"/>
            <a:chExt cx="880783" cy="36212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84B5A4-24FD-384A-8127-CEA5090BBA38}"/>
                </a:ext>
              </a:extLst>
            </p:cNvPr>
            <p:cNvSpPr/>
            <p:nvPr/>
          </p:nvSpPr>
          <p:spPr>
            <a:xfrm>
              <a:off x="2138082" y="3880425"/>
              <a:ext cx="880783" cy="3621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DB57E5-CD88-0648-A83A-68C606BB9F04}"/>
                </a:ext>
              </a:extLst>
            </p:cNvPr>
            <p:cNvSpPr txBox="1"/>
            <p:nvPr/>
          </p:nvSpPr>
          <p:spPr>
            <a:xfrm>
              <a:off x="2260918" y="3907597"/>
              <a:ext cx="635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Linear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F294533-D684-C941-A69B-B97109192016}"/>
                  </a:ext>
                </a:extLst>
              </p:cNvPr>
              <p:cNvSpPr txBox="1"/>
              <p:nvPr/>
            </p:nvSpPr>
            <p:spPr>
              <a:xfrm>
                <a:off x="5139651" y="4151572"/>
                <a:ext cx="465127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F294533-D684-C941-A69B-B97109192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651" y="4151572"/>
                <a:ext cx="465127" cy="224613"/>
              </a:xfrm>
              <a:prstGeom prst="rect">
                <a:avLst/>
              </a:prstGeom>
              <a:blipFill>
                <a:blip r:embed="rId10"/>
                <a:stretch>
                  <a:fillRect l="-5405" r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5020DA-FE8A-6949-BEC0-E5D05C19FBC9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 flipV="1">
            <a:off x="6582204" y="4557246"/>
            <a:ext cx="1833031" cy="5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45BD8AC-4D51-504F-8ED9-E9E17D03C811}"/>
              </a:ext>
            </a:extLst>
          </p:cNvPr>
          <p:cNvGrpSpPr/>
          <p:nvPr/>
        </p:nvGrpSpPr>
        <p:grpSpPr>
          <a:xfrm>
            <a:off x="8415235" y="4376185"/>
            <a:ext cx="880783" cy="362122"/>
            <a:chOff x="2138082" y="3880425"/>
            <a:chExt cx="880783" cy="36212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1B9B921-BBA3-7B47-AF8D-73B1ABD21AC2}"/>
                </a:ext>
              </a:extLst>
            </p:cNvPr>
            <p:cNvSpPr/>
            <p:nvPr/>
          </p:nvSpPr>
          <p:spPr>
            <a:xfrm>
              <a:off x="2138082" y="3880425"/>
              <a:ext cx="880783" cy="3621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E1FE427-2961-5D47-B1A4-5A0D84946914}"/>
                </a:ext>
              </a:extLst>
            </p:cNvPr>
            <p:cNvSpPr txBox="1"/>
            <p:nvPr/>
          </p:nvSpPr>
          <p:spPr>
            <a:xfrm>
              <a:off x="2300480" y="3907597"/>
              <a:ext cx="555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ReLU</a:t>
              </a:r>
              <a:endParaRPr lang="en-US" sz="1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2E6C796-DCB6-9C4C-9391-B785A5582D9C}"/>
                  </a:ext>
                </a:extLst>
              </p:cNvPr>
              <p:cNvSpPr/>
              <p:nvPr/>
            </p:nvSpPr>
            <p:spPr>
              <a:xfrm>
                <a:off x="6632669" y="4127994"/>
                <a:ext cx="641394" cy="316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+2]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2E6C796-DCB6-9C4C-9391-B785A5582D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669" y="4127994"/>
                <a:ext cx="641394" cy="3169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3DA51D6-ACFA-B14B-B5C2-EB863806AF8E}"/>
                  </a:ext>
                </a:extLst>
              </p:cNvPr>
              <p:cNvSpPr txBox="1"/>
              <p:nvPr/>
            </p:nvSpPr>
            <p:spPr>
              <a:xfrm>
                <a:off x="9384564" y="4145819"/>
                <a:ext cx="465127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+2]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3DA51D6-ACFA-B14B-B5C2-EB863806A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564" y="4145819"/>
                <a:ext cx="465127" cy="224613"/>
              </a:xfrm>
              <a:prstGeom prst="rect">
                <a:avLst/>
              </a:prstGeom>
              <a:blipFill>
                <a:blip r:embed="rId12"/>
                <a:stretch>
                  <a:fillRect l="-5263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DE5E9A7-16CF-B948-9D8A-0A049B6E0E1E}"/>
              </a:ext>
            </a:extLst>
          </p:cNvPr>
          <p:cNvCxnSpPr>
            <a:cxnSpLocks/>
          </p:cNvCxnSpPr>
          <p:nvPr/>
        </p:nvCxnSpPr>
        <p:spPr>
          <a:xfrm>
            <a:off x="9296018" y="4553699"/>
            <a:ext cx="7423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243E8A0-4A8C-AF4E-9CFE-4DE258F1E46B}"/>
                  </a:ext>
                </a:extLst>
              </p:cNvPr>
              <p:cNvSpPr txBox="1"/>
              <p:nvPr/>
            </p:nvSpPr>
            <p:spPr>
              <a:xfrm>
                <a:off x="6702820" y="5086077"/>
                <a:ext cx="2256259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+2]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p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243E8A0-4A8C-AF4E-9CFE-4DE258F1E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20" y="5086077"/>
                <a:ext cx="2256259" cy="224613"/>
              </a:xfrm>
              <a:prstGeom prst="rect">
                <a:avLst/>
              </a:prstGeom>
              <a:blipFill>
                <a:blip r:embed="rId13"/>
                <a:stretch>
                  <a:fillRect l="-1130" r="-1130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1063986-36F7-324C-9435-C5BF5FAF9987}"/>
                  </a:ext>
                </a:extLst>
              </p:cNvPr>
              <p:cNvSpPr/>
              <p:nvPr/>
            </p:nvSpPr>
            <p:spPr>
              <a:xfrm>
                <a:off x="9257325" y="3645987"/>
                <a:ext cx="1562031" cy="316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+2]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1063986-36F7-324C-9435-C5BF5FAF9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325" y="3645987"/>
                <a:ext cx="1562031" cy="316946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8497FC00-AE9D-A24F-9EBC-746B741CF354}"/>
              </a:ext>
            </a:extLst>
          </p:cNvPr>
          <p:cNvGrpSpPr/>
          <p:nvPr/>
        </p:nvGrpSpPr>
        <p:grpSpPr>
          <a:xfrm>
            <a:off x="2171700" y="3355041"/>
            <a:ext cx="5402962" cy="1355901"/>
            <a:chOff x="2171700" y="3355041"/>
            <a:chExt cx="5402962" cy="1355901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ED89851-2585-CF47-9297-E345FC21FF77}"/>
                </a:ext>
              </a:extLst>
            </p:cNvPr>
            <p:cNvCxnSpPr/>
            <p:nvPr/>
          </p:nvCxnSpPr>
          <p:spPr>
            <a:xfrm flipV="1">
              <a:off x="2171700" y="3355041"/>
              <a:ext cx="0" cy="12050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A8E9E90-1DF8-AB4C-AC7C-F4014498D0FF}"/>
                </a:ext>
              </a:extLst>
            </p:cNvPr>
            <p:cNvCxnSpPr/>
            <p:nvPr/>
          </p:nvCxnSpPr>
          <p:spPr>
            <a:xfrm>
              <a:off x="2171700" y="3355041"/>
              <a:ext cx="52510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0607D8E-D76C-BF47-A728-A6827F0D15E3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>
              <a:off x="7422776" y="3355041"/>
              <a:ext cx="5203" cy="10625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ACE274-7EA1-9B4F-B3F2-F75958283AD6}"/>
                </a:ext>
              </a:extLst>
            </p:cNvPr>
            <p:cNvSpPr/>
            <p:nvPr/>
          </p:nvSpPr>
          <p:spPr>
            <a:xfrm>
              <a:off x="7281295" y="4417575"/>
              <a:ext cx="293367" cy="2933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4804AB6-B03C-CF4D-8BE3-70E43B127998}"/>
                </a:ext>
              </a:extLst>
            </p:cNvPr>
            <p:cNvCxnSpPr>
              <a:stCxn id="73" idx="2"/>
              <a:endCxn id="73" idx="6"/>
            </p:cNvCxnSpPr>
            <p:nvPr/>
          </p:nvCxnSpPr>
          <p:spPr>
            <a:xfrm>
              <a:off x="7281295" y="4564259"/>
              <a:ext cx="29336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9BD8EE-98DC-2A48-9439-5D27240A770A}"/>
                </a:ext>
              </a:extLst>
            </p:cNvPr>
            <p:cNvCxnSpPr>
              <a:cxnSpLocks/>
              <a:stCxn id="73" idx="0"/>
              <a:endCxn id="73" idx="4"/>
            </p:cNvCxnSpPr>
            <p:nvPr/>
          </p:nvCxnSpPr>
          <p:spPr>
            <a:xfrm>
              <a:off x="7427979" y="4417575"/>
              <a:ext cx="0" cy="29336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8A30BF1C-8864-C841-AD79-56F8EE86F0DA}"/>
              </a:ext>
            </a:extLst>
          </p:cNvPr>
          <p:cNvSpPr txBox="1"/>
          <p:nvPr/>
        </p:nvSpPr>
        <p:spPr>
          <a:xfrm>
            <a:off x="4182035" y="2971800"/>
            <a:ext cx="214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Skip connection (short cut)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4C2067E-7152-3648-8F50-7EE734D19C30}"/>
                  </a:ext>
                </a:extLst>
              </p:cNvPr>
              <p:cNvSpPr/>
              <p:nvPr/>
            </p:nvSpPr>
            <p:spPr>
              <a:xfrm>
                <a:off x="9257325" y="3144434"/>
                <a:ext cx="2030428" cy="3225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4C2067E-7152-3648-8F50-7EE734D19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325" y="3144434"/>
                <a:ext cx="2030428" cy="322589"/>
              </a:xfrm>
              <a:prstGeom prst="rect">
                <a:avLst/>
              </a:prstGeom>
              <a:blipFill>
                <a:blip r:embed="rId1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37939DC-7136-4E43-BD27-F3AC9BB57D82}"/>
              </a:ext>
            </a:extLst>
          </p:cNvPr>
          <p:cNvCxnSpPr/>
          <p:nvPr/>
        </p:nvCxnSpPr>
        <p:spPr>
          <a:xfrm flipV="1">
            <a:off x="9384564" y="3642578"/>
            <a:ext cx="1326018" cy="3150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DF56E5D-4F10-9D44-829E-AC6FDAE82347}"/>
              </a:ext>
            </a:extLst>
          </p:cNvPr>
          <p:cNvCxnSpPr>
            <a:cxnSpLocks/>
          </p:cNvCxnSpPr>
          <p:nvPr/>
        </p:nvCxnSpPr>
        <p:spPr>
          <a:xfrm>
            <a:off x="9384564" y="3644537"/>
            <a:ext cx="1346334" cy="33730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56A4272-F74A-254B-A4C7-3CF72C766C84}"/>
              </a:ext>
            </a:extLst>
          </p:cNvPr>
          <p:cNvCxnSpPr/>
          <p:nvPr/>
        </p:nvCxnSpPr>
        <p:spPr>
          <a:xfrm flipV="1">
            <a:off x="3902069" y="1318162"/>
            <a:ext cx="0" cy="672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EC91DD4-5780-F241-8592-797D3DA7DA48}"/>
              </a:ext>
            </a:extLst>
          </p:cNvPr>
          <p:cNvCxnSpPr>
            <a:cxnSpLocks/>
          </p:cNvCxnSpPr>
          <p:nvPr/>
        </p:nvCxnSpPr>
        <p:spPr>
          <a:xfrm>
            <a:off x="3902069" y="1318162"/>
            <a:ext cx="12112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89E5EA3-4BF9-924E-B193-4C76338BD8E6}"/>
              </a:ext>
            </a:extLst>
          </p:cNvPr>
          <p:cNvCxnSpPr>
            <a:endCxn id="16" idx="0"/>
          </p:cNvCxnSpPr>
          <p:nvPr/>
        </p:nvCxnSpPr>
        <p:spPr>
          <a:xfrm>
            <a:off x="5113359" y="1318162"/>
            <a:ext cx="0" cy="17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95DCC41-0C05-6044-A712-93EEC01B99E1}"/>
              </a:ext>
            </a:extLst>
          </p:cNvPr>
          <p:cNvSpPr txBox="1"/>
          <p:nvPr/>
        </p:nvSpPr>
        <p:spPr>
          <a:xfrm>
            <a:off x="1566582" y="5883088"/>
            <a:ext cx="705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this residual block allows for training much </a:t>
            </a:r>
            <a:r>
              <a:rPr lang="en-US" b="1" dirty="0"/>
              <a:t>deeper</a:t>
            </a:r>
            <a:r>
              <a:rPr lang="en-US" dirty="0"/>
              <a:t>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CDFC8D-A67E-0A4E-A068-FA6E500F108F}"/>
                  </a:ext>
                </a:extLst>
              </p:cNvPr>
              <p:cNvSpPr txBox="1"/>
              <p:nvPr/>
            </p:nvSpPr>
            <p:spPr>
              <a:xfrm>
                <a:off x="7576814" y="1570298"/>
                <a:ext cx="311360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Types</a:t>
                </a:r>
                <a:r>
                  <a:rPr lang="en-US" sz="1600" dirty="0"/>
                  <a:t> of short cuts: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sz="1600" dirty="0"/>
                  <a:t>Identify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sz="1600" dirty="0"/>
                  <a:t>Projection</a:t>
                </a:r>
              </a:p>
              <a:p>
                <a:pPr marL="742950" lvl="1" indent="-285750">
                  <a:buFont typeface="Wingdings" pitchFamily="2" charset="2"/>
                  <a:buChar char="§"/>
                </a:pPr>
                <a:r>
                  <a:rPr lang="en-US" sz="1600" dirty="0"/>
                  <a:t>zero padding</a:t>
                </a:r>
              </a:p>
              <a:p>
                <a:pPr marL="742950" lvl="1" indent="-285750">
                  <a:buFont typeface="Wingdings" pitchFamily="2" charset="2"/>
                  <a:buChar char="§"/>
                </a:pPr>
                <a:r>
                  <a:rPr lang="en-US" sz="1600" dirty="0"/>
                  <a:t>matrix multiplication: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FCDFC8D-A67E-0A4E-A068-FA6E500F1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814" y="1570298"/>
                <a:ext cx="3113609" cy="1323439"/>
              </a:xfrm>
              <a:prstGeom prst="rect">
                <a:avLst/>
              </a:prstGeom>
              <a:blipFill>
                <a:blip r:embed="rId16"/>
                <a:stretch>
                  <a:fillRect l="-813" t="-952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E3D0E74-3A8D-2A41-BEF5-8FC20600BA86}"/>
              </a:ext>
            </a:extLst>
          </p:cNvPr>
          <p:cNvCxnSpPr>
            <a:endCxn id="98" idx="1"/>
          </p:cNvCxnSpPr>
          <p:nvPr/>
        </p:nvCxnSpPr>
        <p:spPr>
          <a:xfrm flipV="1">
            <a:off x="6324096" y="2232018"/>
            <a:ext cx="1252718" cy="893670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120DF-A131-D249-A327-7E7E9AC93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A9404-5EC5-3545-A3DD-ACC8D3F79A5F}" type="datetime1">
              <a:rPr lang="en-US" smtClean="0"/>
              <a:t>10/15/18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90652-4682-B941-8B86-9FB85CFB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3F50CE7-3592-334F-A0FE-1A1B6D4C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1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7" grpId="0"/>
      <p:bldP spid="28" grpId="0"/>
      <p:bldP spid="30" grpId="0"/>
      <p:bldP spid="31" grpId="0"/>
      <p:bldP spid="44" grpId="0"/>
      <p:bldP spid="50" grpId="0"/>
      <p:bldP spid="59" grpId="0"/>
      <p:bldP spid="60" grpId="0"/>
      <p:bldP spid="63" grpId="0"/>
      <p:bldP spid="64" grpId="0"/>
      <p:bldP spid="81" grpId="0"/>
      <p:bldP spid="82" grpId="0"/>
      <p:bldP spid="95" grpId="0"/>
      <p:bldP spid="9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3CB1B-3C40-6146-865B-11E5DEBD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928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Residual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D06A6-B4F6-A544-B012-8D788B0D0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2D46C64-F9C7-0747-BCBB-E72D87A739D1}"/>
              </a:ext>
            </a:extLst>
          </p:cNvPr>
          <p:cNvGrpSpPr/>
          <p:nvPr/>
        </p:nvGrpSpPr>
        <p:grpSpPr>
          <a:xfrm>
            <a:off x="865468" y="2186276"/>
            <a:ext cx="9972064" cy="1223963"/>
            <a:chOff x="758296" y="1566074"/>
            <a:chExt cx="9972064" cy="122396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D25DA14-996D-CB4B-AF2F-CCDF1F02EF18}"/>
                </a:ext>
              </a:extLst>
            </p:cNvPr>
            <p:cNvGrpSpPr/>
            <p:nvPr/>
          </p:nvGrpSpPr>
          <p:grpSpPr>
            <a:xfrm>
              <a:off x="1085223" y="1611917"/>
              <a:ext cx="1547781" cy="1178120"/>
              <a:chOff x="1333994" y="1524511"/>
              <a:chExt cx="1547781" cy="1178120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A5FA77AA-7919-6D4F-B296-D48C82610312}"/>
                  </a:ext>
                </a:extLst>
              </p:cNvPr>
              <p:cNvSpPr/>
              <p:nvPr/>
            </p:nvSpPr>
            <p:spPr>
              <a:xfrm>
                <a:off x="1653989" y="1712506"/>
                <a:ext cx="275664" cy="9901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C0CD5CC-6AFF-7C45-B5D1-C479065EA9B4}"/>
                  </a:ext>
                </a:extLst>
              </p:cNvPr>
              <p:cNvSpPr/>
              <p:nvPr/>
            </p:nvSpPr>
            <p:spPr>
              <a:xfrm>
                <a:off x="1684159" y="1747947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CFF8B02-B7A7-E845-B708-D3524858A744}"/>
                  </a:ext>
                </a:extLst>
              </p:cNvPr>
              <p:cNvSpPr/>
              <p:nvPr/>
            </p:nvSpPr>
            <p:spPr>
              <a:xfrm>
                <a:off x="1684159" y="1983441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09E92B9-0057-424B-AB17-04F878A09E3A}"/>
                  </a:ext>
                </a:extLst>
              </p:cNvPr>
              <p:cNvSpPr/>
              <p:nvPr/>
            </p:nvSpPr>
            <p:spPr>
              <a:xfrm>
                <a:off x="1684159" y="2218935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7BD6C94-C218-CE42-9CAF-FF41C76E2A20}"/>
                  </a:ext>
                </a:extLst>
              </p:cNvPr>
              <p:cNvSpPr/>
              <p:nvPr/>
            </p:nvSpPr>
            <p:spPr>
              <a:xfrm>
                <a:off x="1684159" y="2454429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4A78E42-3D4D-5647-8A1A-C37FBCC7BA0A}"/>
                  </a:ext>
                </a:extLst>
              </p:cNvPr>
              <p:cNvCxnSpPr>
                <a:cxnSpLocks/>
                <a:endCxn id="6" idx="1"/>
              </p:cNvCxnSpPr>
              <p:nvPr/>
            </p:nvCxnSpPr>
            <p:spPr>
              <a:xfrm>
                <a:off x="1333994" y="2206514"/>
                <a:ext cx="319995" cy="10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30B112B-5485-0B42-A4AF-195AF5590B78}"/>
                  </a:ext>
                </a:extLst>
              </p:cNvPr>
              <p:cNvSpPr/>
              <p:nvPr/>
            </p:nvSpPr>
            <p:spPr>
              <a:xfrm>
                <a:off x="2286116" y="1703702"/>
                <a:ext cx="275664" cy="9901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C4F00AF-526D-D742-8170-9C2C92CDCBB6}"/>
                  </a:ext>
                </a:extLst>
              </p:cNvPr>
              <p:cNvSpPr/>
              <p:nvPr/>
            </p:nvSpPr>
            <p:spPr>
              <a:xfrm>
                <a:off x="2316286" y="1739143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CC39B04-7CE3-5A41-84F6-958236248B4C}"/>
                  </a:ext>
                </a:extLst>
              </p:cNvPr>
              <p:cNvSpPr/>
              <p:nvPr/>
            </p:nvSpPr>
            <p:spPr>
              <a:xfrm>
                <a:off x="2316286" y="1974637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EC4B201-411B-A440-BC30-21465044A82A}"/>
                  </a:ext>
                </a:extLst>
              </p:cNvPr>
              <p:cNvSpPr/>
              <p:nvPr/>
            </p:nvSpPr>
            <p:spPr>
              <a:xfrm>
                <a:off x="2316286" y="2210131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7DC44B6-0DD5-EA43-826D-AF6401A32177}"/>
                  </a:ext>
                </a:extLst>
              </p:cNvPr>
              <p:cNvSpPr/>
              <p:nvPr/>
            </p:nvSpPr>
            <p:spPr>
              <a:xfrm>
                <a:off x="2316286" y="2445625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4E8FB36-22E1-AC40-BDB4-145CBD0320C7}"/>
                  </a:ext>
                </a:extLst>
              </p:cNvPr>
              <p:cNvCxnSpPr>
                <a:cxnSpLocks/>
                <a:stCxn id="6" idx="3"/>
                <a:endCxn id="12" idx="1"/>
              </p:cNvCxnSpPr>
              <p:nvPr/>
            </p:nvCxnSpPr>
            <p:spPr>
              <a:xfrm flipV="1">
                <a:off x="1929653" y="2198765"/>
                <a:ext cx="356463" cy="88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A31FACA-E5A7-CA4E-B568-03C5BC2545AF}"/>
                  </a:ext>
                </a:extLst>
              </p:cNvPr>
              <p:cNvCxnSpPr/>
              <p:nvPr/>
            </p:nvCxnSpPr>
            <p:spPr>
              <a:xfrm>
                <a:off x="2561780" y="2196654"/>
                <a:ext cx="319995" cy="10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01D88C4-B14A-2943-BF58-EE2629EE4DC6}"/>
                  </a:ext>
                </a:extLst>
              </p:cNvPr>
              <p:cNvCxnSpPr/>
              <p:nvPr/>
            </p:nvCxnSpPr>
            <p:spPr>
              <a:xfrm flipV="1">
                <a:off x="1488322" y="1533315"/>
                <a:ext cx="0" cy="6721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8238ED1-BD63-6245-A9B0-B32639F743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8322" y="1533315"/>
                <a:ext cx="93562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325442D-F994-F941-977E-4D415C4712E5}"/>
                  </a:ext>
                </a:extLst>
              </p:cNvPr>
              <p:cNvCxnSpPr>
                <a:endCxn id="12" idx="0"/>
              </p:cNvCxnSpPr>
              <p:nvPr/>
            </p:nvCxnSpPr>
            <p:spPr>
              <a:xfrm>
                <a:off x="2423948" y="1524511"/>
                <a:ext cx="0" cy="1791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8D8E7DF-26EC-DF43-8DA7-90077D28DCB0}"/>
                </a:ext>
              </a:extLst>
            </p:cNvPr>
            <p:cNvGrpSpPr/>
            <p:nvPr/>
          </p:nvGrpSpPr>
          <p:grpSpPr>
            <a:xfrm>
              <a:off x="2616507" y="1603113"/>
              <a:ext cx="1547781" cy="1178120"/>
              <a:chOff x="1333994" y="1524511"/>
              <a:chExt cx="1547781" cy="1178120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22A1FC16-38F8-7E48-A505-FA1E284DA9C0}"/>
                  </a:ext>
                </a:extLst>
              </p:cNvPr>
              <p:cNvSpPr/>
              <p:nvPr/>
            </p:nvSpPr>
            <p:spPr>
              <a:xfrm>
                <a:off x="1653989" y="1712506"/>
                <a:ext cx="275664" cy="9901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E10779D-86B2-9142-AA2D-BF7C443D9C03}"/>
                  </a:ext>
                </a:extLst>
              </p:cNvPr>
              <p:cNvSpPr/>
              <p:nvPr/>
            </p:nvSpPr>
            <p:spPr>
              <a:xfrm>
                <a:off x="1684159" y="1747947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FFF174-E824-B747-9341-81D79EA9E8A7}"/>
                  </a:ext>
                </a:extLst>
              </p:cNvPr>
              <p:cNvSpPr/>
              <p:nvPr/>
            </p:nvSpPr>
            <p:spPr>
              <a:xfrm>
                <a:off x="1684159" y="1983441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4CA4FC7-960F-F643-80F9-B4958AF0A80D}"/>
                  </a:ext>
                </a:extLst>
              </p:cNvPr>
              <p:cNvSpPr/>
              <p:nvPr/>
            </p:nvSpPr>
            <p:spPr>
              <a:xfrm>
                <a:off x="1684159" y="2218935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F2ABF4D-61B1-2F41-99A4-5FBC37D86014}"/>
                  </a:ext>
                </a:extLst>
              </p:cNvPr>
              <p:cNvSpPr/>
              <p:nvPr/>
            </p:nvSpPr>
            <p:spPr>
              <a:xfrm>
                <a:off x="1684159" y="2454429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775CDC0B-7713-EC4C-8E04-D21C5ADE5DBF}"/>
                  </a:ext>
                </a:extLst>
              </p:cNvPr>
              <p:cNvCxnSpPr>
                <a:cxnSpLocks/>
                <a:endCxn id="29" idx="1"/>
              </p:cNvCxnSpPr>
              <p:nvPr/>
            </p:nvCxnSpPr>
            <p:spPr>
              <a:xfrm>
                <a:off x="1333994" y="2206514"/>
                <a:ext cx="319995" cy="10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A48C7F9C-435F-B14B-9CEF-72D85D3C2DBA}"/>
                  </a:ext>
                </a:extLst>
              </p:cNvPr>
              <p:cNvSpPr/>
              <p:nvPr/>
            </p:nvSpPr>
            <p:spPr>
              <a:xfrm>
                <a:off x="2286116" y="1703702"/>
                <a:ext cx="275664" cy="9901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F2E2C75-6A3D-5C4D-8EDD-B802E02CC39D}"/>
                  </a:ext>
                </a:extLst>
              </p:cNvPr>
              <p:cNvSpPr/>
              <p:nvPr/>
            </p:nvSpPr>
            <p:spPr>
              <a:xfrm>
                <a:off x="2316286" y="1739143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EEC538A-C3CF-5447-94DE-F0F63B34DEFE}"/>
                  </a:ext>
                </a:extLst>
              </p:cNvPr>
              <p:cNvSpPr/>
              <p:nvPr/>
            </p:nvSpPr>
            <p:spPr>
              <a:xfrm>
                <a:off x="2316286" y="1974637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8D79287-FB5D-494F-85B9-07C515EE9E1A}"/>
                  </a:ext>
                </a:extLst>
              </p:cNvPr>
              <p:cNvSpPr/>
              <p:nvPr/>
            </p:nvSpPr>
            <p:spPr>
              <a:xfrm>
                <a:off x="2316286" y="2210131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80F4780-2E5B-504A-92AA-C186489DA29C}"/>
                  </a:ext>
                </a:extLst>
              </p:cNvPr>
              <p:cNvSpPr/>
              <p:nvPr/>
            </p:nvSpPr>
            <p:spPr>
              <a:xfrm>
                <a:off x="2316286" y="2445625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C9CE939-40FD-3049-9D64-657990D3F6E8}"/>
                  </a:ext>
                </a:extLst>
              </p:cNvPr>
              <p:cNvCxnSpPr>
                <a:cxnSpLocks/>
                <a:stCxn id="29" idx="3"/>
                <a:endCxn id="35" idx="1"/>
              </p:cNvCxnSpPr>
              <p:nvPr/>
            </p:nvCxnSpPr>
            <p:spPr>
              <a:xfrm flipV="1">
                <a:off x="1929653" y="2198765"/>
                <a:ext cx="356463" cy="88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B11D7B0-EAB3-3245-8439-A27727C5F1AA}"/>
                  </a:ext>
                </a:extLst>
              </p:cNvPr>
              <p:cNvCxnSpPr/>
              <p:nvPr/>
            </p:nvCxnSpPr>
            <p:spPr>
              <a:xfrm>
                <a:off x="2561780" y="2196654"/>
                <a:ext cx="319995" cy="10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1987DF8-0D83-AB43-99F2-8F7286D37F5A}"/>
                  </a:ext>
                </a:extLst>
              </p:cNvPr>
              <p:cNvCxnSpPr/>
              <p:nvPr/>
            </p:nvCxnSpPr>
            <p:spPr>
              <a:xfrm flipV="1">
                <a:off x="1488322" y="1533315"/>
                <a:ext cx="0" cy="6721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47B2864-6EAF-594E-AC8E-F894FD5DF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8322" y="1533315"/>
                <a:ext cx="93562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C10A5AF1-6405-DE4F-81F9-912220C1D981}"/>
                  </a:ext>
                </a:extLst>
              </p:cNvPr>
              <p:cNvCxnSpPr>
                <a:endCxn id="35" idx="0"/>
              </p:cNvCxnSpPr>
              <p:nvPr/>
            </p:nvCxnSpPr>
            <p:spPr>
              <a:xfrm>
                <a:off x="2423948" y="1524511"/>
                <a:ext cx="0" cy="1791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C87AFC9-7BA1-9D4A-9290-A4D48C794399}"/>
                </a:ext>
              </a:extLst>
            </p:cNvPr>
            <p:cNvGrpSpPr/>
            <p:nvPr/>
          </p:nvGrpSpPr>
          <p:grpSpPr>
            <a:xfrm>
              <a:off x="4117621" y="1585809"/>
              <a:ext cx="1547781" cy="1178120"/>
              <a:chOff x="1333994" y="1524511"/>
              <a:chExt cx="1547781" cy="1178120"/>
            </a:xfrm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8DBE9CC3-9099-DA4D-862A-95E15B5493CE}"/>
                  </a:ext>
                </a:extLst>
              </p:cNvPr>
              <p:cNvSpPr/>
              <p:nvPr/>
            </p:nvSpPr>
            <p:spPr>
              <a:xfrm>
                <a:off x="1653989" y="1712506"/>
                <a:ext cx="275664" cy="9901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46784C7-0451-F04C-BF7F-89EA89E2FB29}"/>
                  </a:ext>
                </a:extLst>
              </p:cNvPr>
              <p:cNvSpPr/>
              <p:nvPr/>
            </p:nvSpPr>
            <p:spPr>
              <a:xfrm>
                <a:off x="1684159" y="1747947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9736DA8-4DC0-F04D-92E8-ED656155CB64}"/>
                  </a:ext>
                </a:extLst>
              </p:cNvPr>
              <p:cNvSpPr/>
              <p:nvPr/>
            </p:nvSpPr>
            <p:spPr>
              <a:xfrm>
                <a:off x="1684159" y="1983441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5C49441-EC66-E141-AADF-4397EBBE9DDF}"/>
                  </a:ext>
                </a:extLst>
              </p:cNvPr>
              <p:cNvSpPr/>
              <p:nvPr/>
            </p:nvSpPr>
            <p:spPr>
              <a:xfrm>
                <a:off x="1684159" y="2218935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374DCD1-2354-B84A-B679-E129ACF7C2B4}"/>
                  </a:ext>
                </a:extLst>
              </p:cNvPr>
              <p:cNvSpPr/>
              <p:nvPr/>
            </p:nvSpPr>
            <p:spPr>
              <a:xfrm>
                <a:off x="1684159" y="2454429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629A8C74-135F-1D42-AB0A-7DA0F4308D1A}"/>
                  </a:ext>
                </a:extLst>
              </p:cNvPr>
              <p:cNvCxnSpPr>
                <a:cxnSpLocks/>
                <a:endCxn id="46" idx="1"/>
              </p:cNvCxnSpPr>
              <p:nvPr/>
            </p:nvCxnSpPr>
            <p:spPr>
              <a:xfrm>
                <a:off x="1333994" y="2206514"/>
                <a:ext cx="319995" cy="10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9C08B83D-F959-F544-AB3D-890E67750257}"/>
                  </a:ext>
                </a:extLst>
              </p:cNvPr>
              <p:cNvSpPr/>
              <p:nvPr/>
            </p:nvSpPr>
            <p:spPr>
              <a:xfrm>
                <a:off x="2286116" y="1703702"/>
                <a:ext cx="275664" cy="9901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B11F04E-0086-E14C-9F50-8E43E442B7E0}"/>
                  </a:ext>
                </a:extLst>
              </p:cNvPr>
              <p:cNvSpPr/>
              <p:nvPr/>
            </p:nvSpPr>
            <p:spPr>
              <a:xfrm>
                <a:off x="2316286" y="1739143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D027E45-8103-6A49-809B-7BD2392B9AD1}"/>
                  </a:ext>
                </a:extLst>
              </p:cNvPr>
              <p:cNvSpPr/>
              <p:nvPr/>
            </p:nvSpPr>
            <p:spPr>
              <a:xfrm>
                <a:off x="2316286" y="1974637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D404207-42C5-B349-A3B4-E00BB4710D4E}"/>
                  </a:ext>
                </a:extLst>
              </p:cNvPr>
              <p:cNvSpPr/>
              <p:nvPr/>
            </p:nvSpPr>
            <p:spPr>
              <a:xfrm>
                <a:off x="2316286" y="2210131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76BD88A-3D7D-C74E-A4AA-60EB902379DC}"/>
                  </a:ext>
                </a:extLst>
              </p:cNvPr>
              <p:cNvSpPr/>
              <p:nvPr/>
            </p:nvSpPr>
            <p:spPr>
              <a:xfrm>
                <a:off x="2316286" y="2445625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03FAB3D-28DC-5A40-BA0D-FEAC62414EB7}"/>
                  </a:ext>
                </a:extLst>
              </p:cNvPr>
              <p:cNvCxnSpPr>
                <a:cxnSpLocks/>
                <a:stCxn id="46" idx="3"/>
                <a:endCxn id="52" idx="1"/>
              </p:cNvCxnSpPr>
              <p:nvPr/>
            </p:nvCxnSpPr>
            <p:spPr>
              <a:xfrm flipV="1">
                <a:off x="1929653" y="2198765"/>
                <a:ext cx="356463" cy="88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68950282-66F0-0647-934F-F4C5C8D0D85D}"/>
                  </a:ext>
                </a:extLst>
              </p:cNvPr>
              <p:cNvCxnSpPr/>
              <p:nvPr/>
            </p:nvCxnSpPr>
            <p:spPr>
              <a:xfrm>
                <a:off x="2561780" y="2196654"/>
                <a:ext cx="319995" cy="10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ED52A2A-DE54-8A4C-AC02-B0273E87333F}"/>
                  </a:ext>
                </a:extLst>
              </p:cNvPr>
              <p:cNvCxnSpPr/>
              <p:nvPr/>
            </p:nvCxnSpPr>
            <p:spPr>
              <a:xfrm flipV="1">
                <a:off x="1488322" y="1533315"/>
                <a:ext cx="0" cy="6721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BB318A4-8C33-5248-B744-BD27962DBC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8322" y="1533315"/>
                <a:ext cx="93562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DD1BA866-8C64-BD4B-9F2D-C52FFE8361B0}"/>
                  </a:ext>
                </a:extLst>
              </p:cNvPr>
              <p:cNvCxnSpPr>
                <a:endCxn id="52" idx="0"/>
              </p:cNvCxnSpPr>
              <p:nvPr/>
            </p:nvCxnSpPr>
            <p:spPr>
              <a:xfrm>
                <a:off x="2423948" y="1524511"/>
                <a:ext cx="0" cy="1791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D70DB82-4F81-B44E-8363-C820C5208CAD}"/>
                </a:ext>
              </a:extLst>
            </p:cNvPr>
            <p:cNvGrpSpPr/>
            <p:nvPr/>
          </p:nvGrpSpPr>
          <p:grpSpPr>
            <a:xfrm>
              <a:off x="5648905" y="1577005"/>
              <a:ext cx="1547781" cy="1178120"/>
              <a:chOff x="1333994" y="1524511"/>
              <a:chExt cx="1547781" cy="1178120"/>
            </a:xfrm>
          </p:grpSpPr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A9CD93C5-24BC-AC4A-953C-551862005E8E}"/>
                  </a:ext>
                </a:extLst>
              </p:cNvPr>
              <p:cNvSpPr/>
              <p:nvPr/>
            </p:nvSpPr>
            <p:spPr>
              <a:xfrm>
                <a:off x="1653989" y="1712506"/>
                <a:ext cx="275664" cy="9901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D0ACB11-04E7-4446-91D5-D9DB78AFC971}"/>
                  </a:ext>
                </a:extLst>
              </p:cNvPr>
              <p:cNvSpPr/>
              <p:nvPr/>
            </p:nvSpPr>
            <p:spPr>
              <a:xfrm>
                <a:off x="1684159" y="1747947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3E26979-99F0-444B-ADDD-760748A2ED8D}"/>
                  </a:ext>
                </a:extLst>
              </p:cNvPr>
              <p:cNvSpPr/>
              <p:nvPr/>
            </p:nvSpPr>
            <p:spPr>
              <a:xfrm>
                <a:off x="1684159" y="1983441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039F1CB-CCD9-F846-811C-CB2798E5FB09}"/>
                  </a:ext>
                </a:extLst>
              </p:cNvPr>
              <p:cNvSpPr/>
              <p:nvPr/>
            </p:nvSpPr>
            <p:spPr>
              <a:xfrm>
                <a:off x="1684159" y="2218935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5C7FF45-65FE-514C-9CBD-75FDB912200D}"/>
                  </a:ext>
                </a:extLst>
              </p:cNvPr>
              <p:cNvSpPr/>
              <p:nvPr/>
            </p:nvSpPr>
            <p:spPr>
              <a:xfrm>
                <a:off x="1684159" y="2454429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043B48B-0B78-D746-B6A1-3D44797F561F}"/>
                  </a:ext>
                </a:extLst>
              </p:cNvPr>
              <p:cNvCxnSpPr>
                <a:cxnSpLocks/>
                <a:endCxn id="63" idx="1"/>
              </p:cNvCxnSpPr>
              <p:nvPr/>
            </p:nvCxnSpPr>
            <p:spPr>
              <a:xfrm>
                <a:off x="1333994" y="2206514"/>
                <a:ext cx="319995" cy="10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9B02A698-4E6A-E649-965B-1865DEC68B5A}"/>
                  </a:ext>
                </a:extLst>
              </p:cNvPr>
              <p:cNvSpPr/>
              <p:nvPr/>
            </p:nvSpPr>
            <p:spPr>
              <a:xfrm>
                <a:off x="2286116" y="1703702"/>
                <a:ext cx="275664" cy="9901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0C80604B-1EF1-A74A-AAFF-268A896B1792}"/>
                  </a:ext>
                </a:extLst>
              </p:cNvPr>
              <p:cNvSpPr/>
              <p:nvPr/>
            </p:nvSpPr>
            <p:spPr>
              <a:xfrm>
                <a:off x="2316286" y="1739143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202B7C6-E8AF-D04E-A8B3-7A64D1548461}"/>
                  </a:ext>
                </a:extLst>
              </p:cNvPr>
              <p:cNvSpPr/>
              <p:nvPr/>
            </p:nvSpPr>
            <p:spPr>
              <a:xfrm>
                <a:off x="2316286" y="1974637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9F4513D-6546-F543-B3B0-4E87EB7BD2AB}"/>
                  </a:ext>
                </a:extLst>
              </p:cNvPr>
              <p:cNvSpPr/>
              <p:nvPr/>
            </p:nvSpPr>
            <p:spPr>
              <a:xfrm>
                <a:off x="2316286" y="2210131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5FCAFC1-AFB6-6A44-8707-4A1A4E8963E7}"/>
                  </a:ext>
                </a:extLst>
              </p:cNvPr>
              <p:cNvSpPr/>
              <p:nvPr/>
            </p:nvSpPr>
            <p:spPr>
              <a:xfrm>
                <a:off x="2316286" y="2445625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7005CF8F-0C14-0F4C-83FB-41010FA969CC}"/>
                  </a:ext>
                </a:extLst>
              </p:cNvPr>
              <p:cNvCxnSpPr>
                <a:cxnSpLocks/>
                <a:stCxn id="63" idx="3"/>
                <a:endCxn id="69" idx="1"/>
              </p:cNvCxnSpPr>
              <p:nvPr/>
            </p:nvCxnSpPr>
            <p:spPr>
              <a:xfrm flipV="1">
                <a:off x="1929653" y="2198765"/>
                <a:ext cx="356463" cy="88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B619D1A1-673C-C54D-8343-C449210957E1}"/>
                  </a:ext>
                </a:extLst>
              </p:cNvPr>
              <p:cNvCxnSpPr/>
              <p:nvPr/>
            </p:nvCxnSpPr>
            <p:spPr>
              <a:xfrm>
                <a:off x="2561780" y="2196654"/>
                <a:ext cx="319995" cy="10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A1B5C70-CB2B-994D-9574-952943E04379}"/>
                  </a:ext>
                </a:extLst>
              </p:cNvPr>
              <p:cNvCxnSpPr/>
              <p:nvPr/>
            </p:nvCxnSpPr>
            <p:spPr>
              <a:xfrm flipV="1">
                <a:off x="1488322" y="1533315"/>
                <a:ext cx="0" cy="6721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EC44AB2-C9E1-7C47-B1A1-9926A343F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8322" y="1533315"/>
                <a:ext cx="93562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BDF0E7B1-7BC1-BF45-BE24-6FFCF4CE5D0D}"/>
                  </a:ext>
                </a:extLst>
              </p:cNvPr>
              <p:cNvCxnSpPr>
                <a:endCxn id="69" idx="0"/>
              </p:cNvCxnSpPr>
              <p:nvPr/>
            </p:nvCxnSpPr>
            <p:spPr>
              <a:xfrm>
                <a:off x="2423948" y="1524511"/>
                <a:ext cx="0" cy="1791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ACCF6A5-2FC2-4545-982B-A9862C0044FC}"/>
                </a:ext>
              </a:extLst>
            </p:cNvPr>
            <p:cNvGrpSpPr/>
            <p:nvPr/>
          </p:nvGrpSpPr>
          <p:grpSpPr>
            <a:xfrm>
              <a:off x="7180189" y="1575711"/>
              <a:ext cx="1547781" cy="1178120"/>
              <a:chOff x="1333994" y="1524511"/>
              <a:chExt cx="1547781" cy="1178120"/>
            </a:xfrm>
          </p:grpSpPr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C365F969-D892-C542-B95A-B9D870C105E5}"/>
                  </a:ext>
                </a:extLst>
              </p:cNvPr>
              <p:cNvSpPr/>
              <p:nvPr/>
            </p:nvSpPr>
            <p:spPr>
              <a:xfrm>
                <a:off x="1653989" y="1712506"/>
                <a:ext cx="275664" cy="9901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6C7ADE2-ABD7-3043-9FE0-9CB3B585A0A3}"/>
                  </a:ext>
                </a:extLst>
              </p:cNvPr>
              <p:cNvSpPr/>
              <p:nvPr/>
            </p:nvSpPr>
            <p:spPr>
              <a:xfrm>
                <a:off x="1684159" y="1747947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97DF94A1-7431-9D4B-89D3-6EE5E450D22A}"/>
                  </a:ext>
                </a:extLst>
              </p:cNvPr>
              <p:cNvSpPr/>
              <p:nvPr/>
            </p:nvSpPr>
            <p:spPr>
              <a:xfrm>
                <a:off x="1684159" y="1983441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E26BFF1-39E1-6B44-B3BB-F20A00DD591E}"/>
                  </a:ext>
                </a:extLst>
              </p:cNvPr>
              <p:cNvSpPr/>
              <p:nvPr/>
            </p:nvSpPr>
            <p:spPr>
              <a:xfrm>
                <a:off x="1684159" y="2218935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CF9D10E-7A19-C84E-ADC0-72E95AC472F0}"/>
                  </a:ext>
                </a:extLst>
              </p:cNvPr>
              <p:cNvSpPr/>
              <p:nvPr/>
            </p:nvSpPr>
            <p:spPr>
              <a:xfrm>
                <a:off x="1684159" y="2454429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294816F0-8E12-9241-930D-544EB35023D0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>
                <a:off x="1333994" y="2206514"/>
                <a:ext cx="319995" cy="10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79A841BE-791D-8542-8936-888C9B64F1FE}"/>
                  </a:ext>
                </a:extLst>
              </p:cNvPr>
              <p:cNvSpPr/>
              <p:nvPr/>
            </p:nvSpPr>
            <p:spPr>
              <a:xfrm>
                <a:off x="2286116" y="1703702"/>
                <a:ext cx="275664" cy="9901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D5AC6D80-F07E-2D45-9BFE-25A97F9D3958}"/>
                  </a:ext>
                </a:extLst>
              </p:cNvPr>
              <p:cNvSpPr/>
              <p:nvPr/>
            </p:nvSpPr>
            <p:spPr>
              <a:xfrm>
                <a:off x="2316286" y="1739143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2DE3D21-FD72-034D-B196-A265012097A7}"/>
                  </a:ext>
                </a:extLst>
              </p:cNvPr>
              <p:cNvSpPr/>
              <p:nvPr/>
            </p:nvSpPr>
            <p:spPr>
              <a:xfrm>
                <a:off x="2316286" y="1974637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78C5F95A-160A-D644-9FCF-B44E1742EA28}"/>
                  </a:ext>
                </a:extLst>
              </p:cNvPr>
              <p:cNvSpPr/>
              <p:nvPr/>
            </p:nvSpPr>
            <p:spPr>
              <a:xfrm>
                <a:off x="2316286" y="2210131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1F5D2F9-CE17-5A46-8471-0A160A7AEF5B}"/>
                  </a:ext>
                </a:extLst>
              </p:cNvPr>
              <p:cNvSpPr/>
              <p:nvPr/>
            </p:nvSpPr>
            <p:spPr>
              <a:xfrm>
                <a:off x="2316286" y="2445625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6D3F616A-275F-6248-ADF0-EA92C0007E40}"/>
                  </a:ext>
                </a:extLst>
              </p:cNvPr>
              <p:cNvCxnSpPr>
                <a:cxnSpLocks/>
                <a:stCxn id="80" idx="3"/>
                <a:endCxn id="86" idx="1"/>
              </p:cNvCxnSpPr>
              <p:nvPr/>
            </p:nvCxnSpPr>
            <p:spPr>
              <a:xfrm flipV="1">
                <a:off x="1929653" y="2198765"/>
                <a:ext cx="356463" cy="88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6325E809-6505-AF4A-A7AD-8934049775C9}"/>
                  </a:ext>
                </a:extLst>
              </p:cNvPr>
              <p:cNvCxnSpPr/>
              <p:nvPr/>
            </p:nvCxnSpPr>
            <p:spPr>
              <a:xfrm>
                <a:off x="2561780" y="2196654"/>
                <a:ext cx="319995" cy="10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2FCE8B2-9D02-7E42-BE8B-21F08F2E4393}"/>
                  </a:ext>
                </a:extLst>
              </p:cNvPr>
              <p:cNvCxnSpPr/>
              <p:nvPr/>
            </p:nvCxnSpPr>
            <p:spPr>
              <a:xfrm flipV="1">
                <a:off x="1488322" y="1533315"/>
                <a:ext cx="0" cy="6721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C3CFD6E-0B67-C545-82AF-DF4D90647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8322" y="1533315"/>
                <a:ext cx="93562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1E70383-3E56-0F46-8D98-65F02363D39A}"/>
                  </a:ext>
                </a:extLst>
              </p:cNvPr>
              <p:cNvCxnSpPr>
                <a:endCxn id="86" idx="0"/>
              </p:cNvCxnSpPr>
              <p:nvPr/>
            </p:nvCxnSpPr>
            <p:spPr>
              <a:xfrm>
                <a:off x="2423948" y="1524511"/>
                <a:ext cx="0" cy="1791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9285E15-F9FA-814B-A658-512897C22550}"/>
                </a:ext>
              </a:extLst>
            </p:cNvPr>
            <p:cNvGrpSpPr/>
            <p:nvPr/>
          </p:nvGrpSpPr>
          <p:grpSpPr>
            <a:xfrm>
              <a:off x="8681303" y="1566074"/>
              <a:ext cx="1547781" cy="1178120"/>
              <a:chOff x="1333994" y="1524511"/>
              <a:chExt cx="1547781" cy="1178120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CB680894-7824-7D42-8506-9DCBEC8754F1}"/>
                  </a:ext>
                </a:extLst>
              </p:cNvPr>
              <p:cNvSpPr/>
              <p:nvPr/>
            </p:nvSpPr>
            <p:spPr>
              <a:xfrm>
                <a:off x="1653989" y="1712506"/>
                <a:ext cx="275664" cy="9901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852F524-7376-6F43-B90C-FDD954872F26}"/>
                  </a:ext>
                </a:extLst>
              </p:cNvPr>
              <p:cNvSpPr/>
              <p:nvPr/>
            </p:nvSpPr>
            <p:spPr>
              <a:xfrm>
                <a:off x="1684159" y="1747947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4CF680A4-4D58-FD46-AA8E-2E33A9376C6C}"/>
                  </a:ext>
                </a:extLst>
              </p:cNvPr>
              <p:cNvSpPr/>
              <p:nvPr/>
            </p:nvSpPr>
            <p:spPr>
              <a:xfrm>
                <a:off x="1684159" y="1983441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39C53F6-C7CA-0548-9734-614741A3380C}"/>
                  </a:ext>
                </a:extLst>
              </p:cNvPr>
              <p:cNvSpPr/>
              <p:nvPr/>
            </p:nvSpPr>
            <p:spPr>
              <a:xfrm>
                <a:off x="1684159" y="2218935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546ED31-5101-174D-8E77-2556C8BDBE11}"/>
                  </a:ext>
                </a:extLst>
              </p:cNvPr>
              <p:cNvSpPr/>
              <p:nvPr/>
            </p:nvSpPr>
            <p:spPr>
              <a:xfrm>
                <a:off x="1684159" y="2454429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9452C2A2-15F3-3748-A01C-7C4F4B72EF16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>
                <a:off x="1333994" y="2206514"/>
                <a:ext cx="319995" cy="10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Rounded Rectangle 102">
                <a:extLst>
                  <a:ext uri="{FF2B5EF4-FFF2-40B4-BE49-F238E27FC236}">
                    <a16:creationId xmlns:a16="http://schemas.microsoft.com/office/drawing/2014/main" id="{723F278B-E460-E64E-B016-A5836B2F2D6E}"/>
                  </a:ext>
                </a:extLst>
              </p:cNvPr>
              <p:cNvSpPr/>
              <p:nvPr/>
            </p:nvSpPr>
            <p:spPr>
              <a:xfrm>
                <a:off x="2286116" y="1703702"/>
                <a:ext cx="275664" cy="9901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446287F4-21FA-184E-AC66-8A881990DEA0}"/>
                  </a:ext>
                </a:extLst>
              </p:cNvPr>
              <p:cNvSpPr/>
              <p:nvPr/>
            </p:nvSpPr>
            <p:spPr>
              <a:xfrm>
                <a:off x="2316286" y="1739143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7C0A4549-2F2D-C745-91C1-8A562C7B9DFA}"/>
                  </a:ext>
                </a:extLst>
              </p:cNvPr>
              <p:cNvSpPr/>
              <p:nvPr/>
            </p:nvSpPr>
            <p:spPr>
              <a:xfrm>
                <a:off x="2316286" y="1974637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D08F2767-5CA2-5549-8DEB-06A89F4DC37E}"/>
                  </a:ext>
                </a:extLst>
              </p:cNvPr>
              <p:cNvSpPr/>
              <p:nvPr/>
            </p:nvSpPr>
            <p:spPr>
              <a:xfrm>
                <a:off x="2316286" y="2210131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3C926EA-AADD-D34B-BF3D-B18857D613F2}"/>
                  </a:ext>
                </a:extLst>
              </p:cNvPr>
              <p:cNvSpPr/>
              <p:nvPr/>
            </p:nvSpPr>
            <p:spPr>
              <a:xfrm>
                <a:off x="2316286" y="2445625"/>
                <a:ext cx="215324" cy="21532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022DFC71-F333-1945-B56B-E7103DE79165}"/>
                  </a:ext>
                </a:extLst>
              </p:cNvPr>
              <p:cNvCxnSpPr>
                <a:cxnSpLocks/>
                <a:stCxn id="97" idx="3"/>
                <a:endCxn id="103" idx="1"/>
              </p:cNvCxnSpPr>
              <p:nvPr/>
            </p:nvCxnSpPr>
            <p:spPr>
              <a:xfrm flipV="1">
                <a:off x="1929653" y="2198765"/>
                <a:ext cx="356463" cy="88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CBFC44B0-8CBF-AE41-ABB5-97D900A8EAE0}"/>
                  </a:ext>
                </a:extLst>
              </p:cNvPr>
              <p:cNvCxnSpPr/>
              <p:nvPr/>
            </p:nvCxnSpPr>
            <p:spPr>
              <a:xfrm>
                <a:off x="2561780" y="2196654"/>
                <a:ext cx="319995" cy="10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56201CE-812B-DB41-8F24-A822D529AD70}"/>
                  </a:ext>
                </a:extLst>
              </p:cNvPr>
              <p:cNvCxnSpPr/>
              <p:nvPr/>
            </p:nvCxnSpPr>
            <p:spPr>
              <a:xfrm flipV="1">
                <a:off x="1488322" y="1533315"/>
                <a:ext cx="0" cy="6721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596368C-9B24-4D40-A2E7-1B50E3EFE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8322" y="1533315"/>
                <a:ext cx="93562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2748ADD1-2B34-034C-B7D0-5731F922601C}"/>
                  </a:ext>
                </a:extLst>
              </p:cNvPr>
              <p:cNvCxnSpPr>
                <a:endCxn id="103" idx="0"/>
              </p:cNvCxnSpPr>
              <p:nvPr/>
            </p:nvCxnSpPr>
            <p:spPr>
              <a:xfrm>
                <a:off x="2423948" y="1524511"/>
                <a:ext cx="0" cy="1791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42A538DB-D283-7F4B-A1F2-ADCA9801BBA9}"/>
                    </a:ext>
                  </a:extLst>
                </p:cNvPr>
                <p:cNvSpPr txBox="1"/>
                <p:nvPr/>
              </p:nvSpPr>
              <p:spPr>
                <a:xfrm>
                  <a:off x="758296" y="2103078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42A538DB-D283-7F4B-A1F2-ADCA9801B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96" y="2103078"/>
                  <a:ext cx="18331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500" r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322BF72-AD23-6242-B2AF-9C03832FDF46}"/>
                    </a:ext>
                  </a:extLst>
                </p:cNvPr>
                <p:cNvSpPr txBox="1"/>
                <p:nvPr/>
              </p:nvSpPr>
              <p:spPr>
                <a:xfrm>
                  <a:off x="10350320" y="2099717"/>
                  <a:ext cx="380040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322BF72-AD23-6242-B2AF-9C03832FDF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0320" y="2099717"/>
                  <a:ext cx="380040" cy="288797"/>
                </a:xfrm>
                <a:prstGeom prst="rect">
                  <a:avLst/>
                </a:prstGeom>
                <a:blipFill>
                  <a:blip r:embed="rId4"/>
                  <a:stretch>
                    <a:fillRect l="-6452" t="-4167"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CF55D82C-FDE6-A94A-AAC7-8771D0E6340C}"/>
              </a:ext>
            </a:extLst>
          </p:cNvPr>
          <p:cNvSpPr txBox="1"/>
          <p:nvPr/>
        </p:nvSpPr>
        <p:spPr>
          <a:xfrm>
            <a:off x="853867" y="1637832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ResNet</a:t>
            </a:r>
            <a:endParaRPr lang="en-US" dirty="0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847D0F5-4D13-644E-A6E8-46D689D7AB5F}"/>
              </a:ext>
            </a:extLst>
          </p:cNvPr>
          <p:cNvGrpSpPr/>
          <p:nvPr/>
        </p:nvGrpSpPr>
        <p:grpSpPr>
          <a:xfrm>
            <a:off x="853867" y="4969096"/>
            <a:ext cx="9972064" cy="1044772"/>
            <a:chOff x="853867" y="4969096"/>
            <a:chExt cx="9972064" cy="1044772"/>
          </a:xfrm>
        </p:grpSpPr>
        <p:sp>
          <p:nvSpPr>
            <p:cNvPr id="210" name="Rounded Rectangle 209">
              <a:extLst>
                <a:ext uri="{FF2B5EF4-FFF2-40B4-BE49-F238E27FC236}">
                  <a16:creationId xmlns:a16="http://schemas.microsoft.com/office/drawing/2014/main" id="{99CABCDC-1B0A-FD48-9882-11F59CDC7CB1}"/>
                </a:ext>
              </a:extLst>
            </p:cNvPr>
            <p:cNvSpPr/>
            <p:nvPr/>
          </p:nvSpPr>
          <p:spPr>
            <a:xfrm>
              <a:off x="1500789" y="5023743"/>
              <a:ext cx="275664" cy="9901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01EC8CE4-4612-1646-B83A-6164CC198382}"/>
                </a:ext>
              </a:extLst>
            </p:cNvPr>
            <p:cNvSpPr/>
            <p:nvPr/>
          </p:nvSpPr>
          <p:spPr>
            <a:xfrm>
              <a:off x="1530959" y="5059184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E23D308-4B41-3149-B3FC-1647A6F94A9A}"/>
                </a:ext>
              </a:extLst>
            </p:cNvPr>
            <p:cNvSpPr/>
            <p:nvPr/>
          </p:nvSpPr>
          <p:spPr>
            <a:xfrm>
              <a:off x="1530959" y="5294678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38054EB-D289-A24A-B279-B79A032C471C}"/>
                </a:ext>
              </a:extLst>
            </p:cNvPr>
            <p:cNvSpPr/>
            <p:nvPr/>
          </p:nvSpPr>
          <p:spPr>
            <a:xfrm>
              <a:off x="1530959" y="5530172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45A04F6-D29E-C942-A870-B10A40B1F7DE}"/>
                </a:ext>
              </a:extLst>
            </p:cNvPr>
            <p:cNvSpPr/>
            <p:nvPr/>
          </p:nvSpPr>
          <p:spPr>
            <a:xfrm>
              <a:off x="1530959" y="5765666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6274B7A9-0144-F14B-8B28-3464411F913B}"/>
                </a:ext>
              </a:extLst>
            </p:cNvPr>
            <p:cNvCxnSpPr>
              <a:cxnSpLocks/>
              <a:endCxn id="210" idx="1"/>
            </p:cNvCxnSpPr>
            <p:nvPr/>
          </p:nvCxnSpPr>
          <p:spPr>
            <a:xfrm>
              <a:off x="1180794" y="5517751"/>
              <a:ext cx="319995" cy="10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Rounded Rectangle 215">
              <a:extLst>
                <a:ext uri="{FF2B5EF4-FFF2-40B4-BE49-F238E27FC236}">
                  <a16:creationId xmlns:a16="http://schemas.microsoft.com/office/drawing/2014/main" id="{43555479-0882-0040-9413-B40B603C0CCA}"/>
                </a:ext>
              </a:extLst>
            </p:cNvPr>
            <p:cNvSpPr/>
            <p:nvPr/>
          </p:nvSpPr>
          <p:spPr>
            <a:xfrm>
              <a:off x="2132916" y="5014939"/>
              <a:ext cx="275664" cy="9901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41D2C824-58A1-0242-AF9C-CFEA6E4DBF79}"/>
                </a:ext>
              </a:extLst>
            </p:cNvPr>
            <p:cNvSpPr/>
            <p:nvPr/>
          </p:nvSpPr>
          <p:spPr>
            <a:xfrm>
              <a:off x="2163086" y="5050380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1E6769A8-B50E-4E4A-801E-DAE566C0CC91}"/>
                </a:ext>
              </a:extLst>
            </p:cNvPr>
            <p:cNvSpPr/>
            <p:nvPr/>
          </p:nvSpPr>
          <p:spPr>
            <a:xfrm>
              <a:off x="2163086" y="5285874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76B770C6-D4E0-994D-8F3E-8BCE43254F81}"/>
                </a:ext>
              </a:extLst>
            </p:cNvPr>
            <p:cNvSpPr/>
            <p:nvPr/>
          </p:nvSpPr>
          <p:spPr>
            <a:xfrm>
              <a:off x="2163086" y="5521368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7662425-4DF7-5848-A0EC-CBF50390EB76}"/>
                </a:ext>
              </a:extLst>
            </p:cNvPr>
            <p:cNvSpPr/>
            <p:nvPr/>
          </p:nvSpPr>
          <p:spPr>
            <a:xfrm>
              <a:off x="2163086" y="5756862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40BED141-716B-6748-B198-2E80D254D416}"/>
                </a:ext>
              </a:extLst>
            </p:cNvPr>
            <p:cNvCxnSpPr>
              <a:cxnSpLocks/>
              <a:stCxn id="210" idx="3"/>
              <a:endCxn id="216" idx="1"/>
            </p:cNvCxnSpPr>
            <p:nvPr/>
          </p:nvCxnSpPr>
          <p:spPr>
            <a:xfrm flipV="1">
              <a:off x="1776453" y="5510002"/>
              <a:ext cx="356463" cy="88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876A3AFF-E87B-C245-A052-E822030B3EC0}"/>
                </a:ext>
              </a:extLst>
            </p:cNvPr>
            <p:cNvCxnSpPr/>
            <p:nvPr/>
          </p:nvCxnSpPr>
          <p:spPr>
            <a:xfrm>
              <a:off x="2408580" y="5507891"/>
              <a:ext cx="319995" cy="10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ounded Rectangle 193">
              <a:extLst>
                <a:ext uri="{FF2B5EF4-FFF2-40B4-BE49-F238E27FC236}">
                  <a16:creationId xmlns:a16="http://schemas.microsoft.com/office/drawing/2014/main" id="{7D16BEBD-9895-6746-AC47-DCE1AE91BE4D}"/>
                </a:ext>
              </a:extLst>
            </p:cNvPr>
            <p:cNvSpPr/>
            <p:nvPr/>
          </p:nvSpPr>
          <p:spPr>
            <a:xfrm>
              <a:off x="3032073" y="5014939"/>
              <a:ext cx="275664" cy="9901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8F9C1116-85A5-904C-8112-574CBF1246CE}"/>
                </a:ext>
              </a:extLst>
            </p:cNvPr>
            <p:cNvSpPr/>
            <p:nvPr/>
          </p:nvSpPr>
          <p:spPr>
            <a:xfrm>
              <a:off x="3062243" y="5050380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94C0753-480D-D64C-B2D3-B3210B1360F0}"/>
                </a:ext>
              </a:extLst>
            </p:cNvPr>
            <p:cNvSpPr/>
            <p:nvPr/>
          </p:nvSpPr>
          <p:spPr>
            <a:xfrm>
              <a:off x="3062243" y="5285874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C121560E-2D97-564C-B28F-D44A65E4F5C1}"/>
                </a:ext>
              </a:extLst>
            </p:cNvPr>
            <p:cNvSpPr/>
            <p:nvPr/>
          </p:nvSpPr>
          <p:spPr>
            <a:xfrm>
              <a:off x="3062243" y="5521368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749B641C-A0B4-234B-BA82-39EEDA6BD81E}"/>
                </a:ext>
              </a:extLst>
            </p:cNvPr>
            <p:cNvSpPr/>
            <p:nvPr/>
          </p:nvSpPr>
          <p:spPr>
            <a:xfrm>
              <a:off x="3062243" y="5756862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A075AE2D-F8CA-3C45-8026-07E25A0C2604}"/>
                </a:ext>
              </a:extLst>
            </p:cNvPr>
            <p:cNvCxnSpPr>
              <a:cxnSpLocks/>
              <a:endCxn id="194" idx="1"/>
            </p:cNvCxnSpPr>
            <p:nvPr/>
          </p:nvCxnSpPr>
          <p:spPr>
            <a:xfrm>
              <a:off x="2712078" y="5508947"/>
              <a:ext cx="319995" cy="10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Rounded Rectangle 199">
              <a:extLst>
                <a:ext uri="{FF2B5EF4-FFF2-40B4-BE49-F238E27FC236}">
                  <a16:creationId xmlns:a16="http://schemas.microsoft.com/office/drawing/2014/main" id="{6EF2734C-AB17-6F4F-A4A5-74BE1DA33881}"/>
                </a:ext>
              </a:extLst>
            </p:cNvPr>
            <p:cNvSpPr/>
            <p:nvPr/>
          </p:nvSpPr>
          <p:spPr>
            <a:xfrm>
              <a:off x="3664200" y="5006135"/>
              <a:ext cx="275664" cy="9901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D16D4BF8-3A19-5F41-97F4-33A6A3872D52}"/>
                </a:ext>
              </a:extLst>
            </p:cNvPr>
            <p:cNvSpPr/>
            <p:nvPr/>
          </p:nvSpPr>
          <p:spPr>
            <a:xfrm>
              <a:off x="3694370" y="5041576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7FB754A-D51D-4244-8417-1C8A40118BD6}"/>
                </a:ext>
              </a:extLst>
            </p:cNvPr>
            <p:cNvSpPr/>
            <p:nvPr/>
          </p:nvSpPr>
          <p:spPr>
            <a:xfrm>
              <a:off x="3694370" y="5277070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C660B0E-DE05-7048-B29B-E91FEF3E743A}"/>
                </a:ext>
              </a:extLst>
            </p:cNvPr>
            <p:cNvSpPr/>
            <p:nvPr/>
          </p:nvSpPr>
          <p:spPr>
            <a:xfrm>
              <a:off x="3694370" y="5512564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B49D69E-A209-514F-9994-81E12B47EF24}"/>
                </a:ext>
              </a:extLst>
            </p:cNvPr>
            <p:cNvSpPr/>
            <p:nvPr/>
          </p:nvSpPr>
          <p:spPr>
            <a:xfrm>
              <a:off x="3694370" y="5748058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A9D9A176-3E10-AE4F-BE8D-01D3E77C22B3}"/>
                </a:ext>
              </a:extLst>
            </p:cNvPr>
            <p:cNvCxnSpPr>
              <a:cxnSpLocks/>
              <a:stCxn id="194" idx="3"/>
              <a:endCxn id="200" idx="1"/>
            </p:cNvCxnSpPr>
            <p:nvPr/>
          </p:nvCxnSpPr>
          <p:spPr>
            <a:xfrm flipV="1">
              <a:off x="3307737" y="5501198"/>
              <a:ext cx="356463" cy="88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5B644CF6-525E-D84A-B92C-4490EF7F3AC9}"/>
                </a:ext>
              </a:extLst>
            </p:cNvPr>
            <p:cNvCxnSpPr/>
            <p:nvPr/>
          </p:nvCxnSpPr>
          <p:spPr>
            <a:xfrm>
              <a:off x="3939864" y="5499087"/>
              <a:ext cx="319995" cy="10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ounded Rectangle 177">
              <a:extLst>
                <a:ext uri="{FF2B5EF4-FFF2-40B4-BE49-F238E27FC236}">
                  <a16:creationId xmlns:a16="http://schemas.microsoft.com/office/drawing/2014/main" id="{E99B801B-94FF-2E42-8861-DB59FDF79BF9}"/>
                </a:ext>
              </a:extLst>
            </p:cNvPr>
            <p:cNvSpPr/>
            <p:nvPr/>
          </p:nvSpPr>
          <p:spPr>
            <a:xfrm>
              <a:off x="4533187" y="4997635"/>
              <a:ext cx="275664" cy="9901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60AD0E89-06B9-6B43-9EDC-CC38F91375A4}"/>
                </a:ext>
              </a:extLst>
            </p:cNvPr>
            <p:cNvSpPr/>
            <p:nvPr/>
          </p:nvSpPr>
          <p:spPr>
            <a:xfrm>
              <a:off x="4563357" y="5033076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20008FC-337C-1B4D-AFEF-78C95DBBF8C3}"/>
                </a:ext>
              </a:extLst>
            </p:cNvPr>
            <p:cNvSpPr/>
            <p:nvPr/>
          </p:nvSpPr>
          <p:spPr>
            <a:xfrm>
              <a:off x="4563357" y="5268570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7B60BF6-3936-0B43-8ACA-0EB58123C43C}"/>
                </a:ext>
              </a:extLst>
            </p:cNvPr>
            <p:cNvSpPr/>
            <p:nvPr/>
          </p:nvSpPr>
          <p:spPr>
            <a:xfrm>
              <a:off x="4563357" y="5504064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533769A-57C8-2A4F-B8CD-FA183C6081E9}"/>
                </a:ext>
              </a:extLst>
            </p:cNvPr>
            <p:cNvSpPr/>
            <p:nvPr/>
          </p:nvSpPr>
          <p:spPr>
            <a:xfrm>
              <a:off x="4563357" y="5739558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6122F9FF-E974-DE4D-BFDF-9E04599AC0BB}"/>
                </a:ext>
              </a:extLst>
            </p:cNvPr>
            <p:cNvCxnSpPr>
              <a:cxnSpLocks/>
              <a:endCxn id="178" idx="1"/>
            </p:cNvCxnSpPr>
            <p:nvPr/>
          </p:nvCxnSpPr>
          <p:spPr>
            <a:xfrm>
              <a:off x="4213192" y="5491643"/>
              <a:ext cx="319995" cy="10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79943349-A899-F449-A936-E6290E011E6C}"/>
                </a:ext>
              </a:extLst>
            </p:cNvPr>
            <p:cNvSpPr/>
            <p:nvPr/>
          </p:nvSpPr>
          <p:spPr>
            <a:xfrm>
              <a:off x="5165314" y="4988831"/>
              <a:ext cx="275664" cy="9901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767DF00-0402-C741-8B18-FCD8C7C601D7}"/>
                </a:ext>
              </a:extLst>
            </p:cNvPr>
            <p:cNvSpPr/>
            <p:nvPr/>
          </p:nvSpPr>
          <p:spPr>
            <a:xfrm>
              <a:off x="5195484" y="5024272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DACB3E3-B8A9-E140-8C21-26E0499211A0}"/>
                </a:ext>
              </a:extLst>
            </p:cNvPr>
            <p:cNvSpPr/>
            <p:nvPr/>
          </p:nvSpPr>
          <p:spPr>
            <a:xfrm>
              <a:off x="5195484" y="5259766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ADBD162-B60D-484E-BC4D-7A5EA6CE42DF}"/>
                </a:ext>
              </a:extLst>
            </p:cNvPr>
            <p:cNvSpPr/>
            <p:nvPr/>
          </p:nvSpPr>
          <p:spPr>
            <a:xfrm>
              <a:off x="5195484" y="5495260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79AF042C-101B-5B4C-9285-85922937892D}"/>
                </a:ext>
              </a:extLst>
            </p:cNvPr>
            <p:cNvSpPr/>
            <p:nvPr/>
          </p:nvSpPr>
          <p:spPr>
            <a:xfrm>
              <a:off x="5195484" y="5730754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0EAA3BB2-F62A-1045-B80F-311E8B5AFE2A}"/>
                </a:ext>
              </a:extLst>
            </p:cNvPr>
            <p:cNvCxnSpPr>
              <a:cxnSpLocks/>
              <a:stCxn id="178" idx="3"/>
              <a:endCxn id="184" idx="1"/>
            </p:cNvCxnSpPr>
            <p:nvPr/>
          </p:nvCxnSpPr>
          <p:spPr>
            <a:xfrm flipV="1">
              <a:off x="4808851" y="5483894"/>
              <a:ext cx="356463" cy="88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0417266B-A77D-7542-BC7D-F34392132578}"/>
                </a:ext>
              </a:extLst>
            </p:cNvPr>
            <p:cNvCxnSpPr/>
            <p:nvPr/>
          </p:nvCxnSpPr>
          <p:spPr>
            <a:xfrm>
              <a:off x="5440978" y="5481783"/>
              <a:ext cx="319995" cy="10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22CC0361-5962-E54A-8243-779D2AF68CD5}"/>
                </a:ext>
              </a:extLst>
            </p:cNvPr>
            <p:cNvSpPr/>
            <p:nvPr/>
          </p:nvSpPr>
          <p:spPr>
            <a:xfrm>
              <a:off x="6064471" y="4988831"/>
              <a:ext cx="275664" cy="9901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B74C352-19E8-154D-800B-976621F0AC06}"/>
                </a:ext>
              </a:extLst>
            </p:cNvPr>
            <p:cNvSpPr/>
            <p:nvPr/>
          </p:nvSpPr>
          <p:spPr>
            <a:xfrm>
              <a:off x="6094641" y="5024272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73BEFEA-B3FA-144F-B1B9-E8480DD79C30}"/>
                </a:ext>
              </a:extLst>
            </p:cNvPr>
            <p:cNvSpPr/>
            <p:nvPr/>
          </p:nvSpPr>
          <p:spPr>
            <a:xfrm>
              <a:off x="6094641" y="5259766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3218A6B-04BC-0143-BCA3-C07B55EE8FAE}"/>
                </a:ext>
              </a:extLst>
            </p:cNvPr>
            <p:cNvSpPr/>
            <p:nvPr/>
          </p:nvSpPr>
          <p:spPr>
            <a:xfrm>
              <a:off x="6094641" y="5495260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CE04AA62-3476-2244-99F9-58D815E6B7DF}"/>
                </a:ext>
              </a:extLst>
            </p:cNvPr>
            <p:cNvSpPr/>
            <p:nvPr/>
          </p:nvSpPr>
          <p:spPr>
            <a:xfrm>
              <a:off x="6094641" y="5730754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E453AD6A-E4E7-604A-A17D-E0142D17F608}"/>
                </a:ext>
              </a:extLst>
            </p:cNvPr>
            <p:cNvCxnSpPr>
              <a:cxnSpLocks/>
              <a:endCxn id="162" idx="1"/>
            </p:cNvCxnSpPr>
            <p:nvPr/>
          </p:nvCxnSpPr>
          <p:spPr>
            <a:xfrm>
              <a:off x="5744476" y="5482839"/>
              <a:ext cx="319995" cy="10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Rounded Rectangle 167">
              <a:extLst>
                <a:ext uri="{FF2B5EF4-FFF2-40B4-BE49-F238E27FC236}">
                  <a16:creationId xmlns:a16="http://schemas.microsoft.com/office/drawing/2014/main" id="{7AF944C0-633B-164F-B8FD-3DE93CF0091E}"/>
                </a:ext>
              </a:extLst>
            </p:cNvPr>
            <p:cNvSpPr/>
            <p:nvPr/>
          </p:nvSpPr>
          <p:spPr>
            <a:xfrm>
              <a:off x="6696598" y="4980027"/>
              <a:ext cx="275664" cy="9901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C7756AF-B5E6-334B-B647-7531489BF389}"/>
                </a:ext>
              </a:extLst>
            </p:cNvPr>
            <p:cNvSpPr/>
            <p:nvPr/>
          </p:nvSpPr>
          <p:spPr>
            <a:xfrm>
              <a:off x="6726768" y="5015468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1DA2BA1-C311-2D42-963A-2A12EC9BF125}"/>
                </a:ext>
              </a:extLst>
            </p:cNvPr>
            <p:cNvSpPr/>
            <p:nvPr/>
          </p:nvSpPr>
          <p:spPr>
            <a:xfrm>
              <a:off x="6726768" y="5250962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36F8CAD-44F6-7A43-A42B-7DB1C661A739}"/>
                </a:ext>
              </a:extLst>
            </p:cNvPr>
            <p:cNvSpPr/>
            <p:nvPr/>
          </p:nvSpPr>
          <p:spPr>
            <a:xfrm>
              <a:off x="6726768" y="5486456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0D2C3A46-E22A-714B-932E-A686F1CBE665}"/>
                </a:ext>
              </a:extLst>
            </p:cNvPr>
            <p:cNvSpPr/>
            <p:nvPr/>
          </p:nvSpPr>
          <p:spPr>
            <a:xfrm>
              <a:off x="6726768" y="5721950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1BA07760-C618-544B-9E98-A8A74789A2C9}"/>
                </a:ext>
              </a:extLst>
            </p:cNvPr>
            <p:cNvCxnSpPr>
              <a:cxnSpLocks/>
              <a:stCxn id="162" idx="3"/>
              <a:endCxn id="168" idx="1"/>
            </p:cNvCxnSpPr>
            <p:nvPr/>
          </p:nvCxnSpPr>
          <p:spPr>
            <a:xfrm flipV="1">
              <a:off x="6340135" y="5475090"/>
              <a:ext cx="356463" cy="88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18186765-71A1-F74C-AAB6-CB9B9E2947F1}"/>
                </a:ext>
              </a:extLst>
            </p:cNvPr>
            <p:cNvCxnSpPr/>
            <p:nvPr/>
          </p:nvCxnSpPr>
          <p:spPr>
            <a:xfrm>
              <a:off x="6972262" y="5472979"/>
              <a:ext cx="319995" cy="10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9544E34C-890C-0849-B4CE-05314075D14C}"/>
                </a:ext>
              </a:extLst>
            </p:cNvPr>
            <p:cNvSpPr/>
            <p:nvPr/>
          </p:nvSpPr>
          <p:spPr>
            <a:xfrm>
              <a:off x="7595755" y="4987537"/>
              <a:ext cx="275664" cy="9901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B4A5886-33FB-C146-9A2B-BCC73A97634C}"/>
                </a:ext>
              </a:extLst>
            </p:cNvPr>
            <p:cNvSpPr/>
            <p:nvPr/>
          </p:nvSpPr>
          <p:spPr>
            <a:xfrm>
              <a:off x="7625925" y="5022978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AE0F6BA-EDDF-E34F-A565-A2438EBFF57E}"/>
                </a:ext>
              </a:extLst>
            </p:cNvPr>
            <p:cNvSpPr/>
            <p:nvPr/>
          </p:nvSpPr>
          <p:spPr>
            <a:xfrm>
              <a:off x="7625925" y="5258472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764A51A-A942-2D44-9832-DCF3F03F9120}"/>
                </a:ext>
              </a:extLst>
            </p:cNvPr>
            <p:cNvSpPr/>
            <p:nvPr/>
          </p:nvSpPr>
          <p:spPr>
            <a:xfrm>
              <a:off x="7625925" y="5493966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22A2E92-1123-474D-875C-2783750EB3B5}"/>
                </a:ext>
              </a:extLst>
            </p:cNvPr>
            <p:cNvSpPr/>
            <p:nvPr/>
          </p:nvSpPr>
          <p:spPr>
            <a:xfrm>
              <a:off x="7625925" y="5729460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2851457-1153-EA4F-963F-45B855A4F6D3}"/>
                </a:ext>
              </a:extLst>
            </p:cNvPr>
            <p:cNvCxnSpPr>
              <a:cxnSpLocks/>
              <a:endCxn id="146" idx="1"/>
            </p:cNvCxnSpPr>
            <p:nvPr/>
          </p:nvCxnSpPr>
          <p:spPr>
            <a:xfrm>
              <a:off x="7275760" y="5481545"/>
              <a:ext cx="319995" cy="10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E8910E49-44E7-CE44-8BBF-BCAB72724E0B}"/>
                </a:ext>
              </a:extLst>
            </p:cNvPr>
            <p:cNvSpPr/>
            <p:nvPr/>
          </p:nvSpPr>
          <p:spPr>
            <a:xfrm>
              <a:off x="8227882" y="4978733"/>
              <a:ext cx="275664" cy="9901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2E3ABE6B-22B1-7640-A40E-E48A22F3EC73}"/>
                </a:ext>
              </a:extLst>
            </p:cNvPr>
            <p:cNvSpPr/>
            <p:nvPr/>
          </p:nvSpPr>
          <p:spPr>
            <a:xfrm>
              <a:off x="8258052" y="5014174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FA6D5525-AA3E-F54D-B394-87D3214F5C33}"/>
                </a:ext>
              </a:extLst>
            </p:cNvPr>
            <p:cNvSpPr/>
            <p:nvPr/>
          </p:nvSpPr>
          <p:spPr>
            <a:xfrm>
              <a:off x="8258052" y="5249668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9651922-D1FB-624D-A99E-A3C4FE2CA319}"/>
                </a:ext>
              </a:extLst>
            </p:cNvPr>
            <p:cNvSpPr/>
            <p:nvPr/>
          </p:nvSpPr>
          <p:spPr>
            <a:xfrm>
              <a:off x="8258052" y="5485162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D665198-1070-6D49-9FF8-5C32008CAF92}"/>
                </a:ext>
              </a:extLst>
            </p:cNvPr>
            <p:cNvSpPr/>
            <p:nvPr/>
          </p:nvSpPr>
          <p:spPr>
            <a:xfrm>
              <a:off x="8258052" y="5720656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6F864685-BB3B-A642-9911-6B9BFF5272D0}"/>
                </a:ext>
              </a:extLst>
            </p:cNvPr>
            <p:cNvCxnSpPr>
              <a:cxnSpLocks/>
              <a:stCxn id="146" idx="3"/>
              <a:endCxn id="152" idx="1"/>
            </p:cNvCxnSpPr>
            <p:nvPr/>
          </p:nvCxnSpPr>
          <p:spPr>
            <a:xfrm flipV="1">
              <a:off x="7871419" y="5473796"/>
              <a:ext cx="356463" cy="88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D172843C-EB38-FC47-83DA-FAA1921663B8}"/>
                </a:ext>
              </a:extLst>
            </p:cNvPr>
            <p:cNvCxnSpPr/>
            <p:nvPr/>
          </p:nvCxnSpPr>
          <p:spPr>
            <a:xfrm>
              <a:off x="8503546" y="5471685"/>
              <a:ext cx="319995" cy="10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1374CDBE-3C83-1E40-A29A-355A23AF416A}"/>
                </a:ext>
              </a:extLst>
            </p:cNvPr>
            <p:cNvSpPr/>
            <p:nvPr/>
          </p:nvSpPr>
          <p:spPr>
            <a:xfrm>
              <a:off x="9096869" y="4977900"/>
              <a:ext cx="275664" cy="9901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F12E343-0DA1-1646-93C8-33EB4278D611}"/>
                </a:ext>
              </a:extLst>
            </p:cNvPr>
            <p:cNvSpPr/>
            <p:nvPr/>
          </p:nvSpPr>
          <p:spPr>
            <a:xfrm>
              <a:off x="9127039" y="5013341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FD55FEB-E997-C443-8445-AC670A01A107}"/>
                </a:ext>
              </a:extLst>
            </p:cNvPr>
            <p:cNvSpPr/>
            <p:nvPr/>
          </p:nvSpPr>
          <p:spPr>
            <a:xfrm>
              <a:off x="9127039" y="5248835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2CC1159-FAFE-554A-A196-5641B55EA849}"/>
                </a:ext>
              </a:extLst>
            </p:cNvPr>
            <p:cNvSpPr/>
            <p:nvPr/>
          </p:nvSpPr>
          <p:spPr>
            <a:xfrm>
              <a:off x="9127039" y="5484329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A6F0AA87-5F0F-AD45-8F73-858BFCA7BAF3}"/>
                </a:ext>
              </a:extLst>
            </p:cNvPr>
            <p:cNvSpPr/>
            <p:nvPr/>
          </p:nvSpPr>
          <p:spPr>
            <a:xfrm>
              <a:off x="9127039" y="5719823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2D0BDF13-411C-904E-B7E7-50722E0A4492}"/>
                </a:ext>
              </a:extLst>
            </p:cNvPr>
            <p:cNvCxnSpPr>
              <a:cxnSpLocks/>
              <a:endCxn id="130" idx="1"/>
            </p:cNvCxnSpPr>
            <p:nvPr/>
          </p:nvCxnSpPr>
          <p:spPr>
            <a:xfrm>
              <a:off x="8776874" y="5471908"/>
              <a:ext cx="319995" cy="10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B20754D7-5CD4-EF48-BE78-F98CBBEB9687}"/>
                </a:ext>
              </a:extLst>
            </p:cNvPr>
            <p:cNvSpPr/>
            <p:nvPr/>
          </p:nvSpPr>
          <p:spPr>
            <a:xfrm>
              <a:off x="9728996" y="4969096"/>
              <a:ext cx="275664" cy="9901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8FAA247-380E-D343-A49A-FDC7B86A4684}"/>
                </a:ext>
              </a:extLst>
            </p:cNvPr>
            <p:cNvSpPr/>
            <p:nvPr/>
          </p:nvSpPr>
          <p:spPr>
            <a:xfrm>
              <a:off x="9759166" y="5004537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E1A8150-9C56-0543-8E45-605E1F892932}"/>
                </a:ext>
              </a:extLst>
            </p:cNvPr>
            <p:cNvSpPr/>
            <p:nvPr/>
          </p:nvSpPr>
          <p:spPr>
            <a:xfrm>
              <a:off x="9759166" y="5240031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60A6F33-6AEF-C248-9B4B-534C273DABE0}"/>
                </a:ext>
              </a:extLst>
            </p:cNvPr>
            <p:cNvSpPr/>
            <p:nvPr/>
          </p:nvSpPr>
          <p:spPr>
            <a:xfrm>
              <a:off x="9759166" y="5475525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EE283E3-8A67-3843-B62B-4AD5A83AA7DB}"/>
                </a:ext>
              </a:extLst>
            </p:cNvPr>
            <p:cNvSpPr/>
            <p:nvPr/>
          </p:nvSpPr>
          <p:spPr>
            <a:xfrm>
              <a:off x="9759166" y="5711019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3FC11736-A516-744C-870C-11412771DC82}"/>
                </a:ext>
              </a:extLst>
            </p:cNvPr>
            <p:cNvCxnSpPr>
              <a:cxnSpLocks/>
              <a:stCxn id="130" idx="3"/>
              <a:endCxn id="136" idx="1"/>
            </p:cNvCxnSpPr>
            <p:nvPr/>
          </p:nvCxnSpPr>
          <p:spPr>
            <a:xfrm flipV="1">
              <a:off x="9372533" y="5464159"/>
              <a:ext cx="356463" cy="88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D18197B3-0958-BE4C-8DE8-72BC9D7DD512}"/>
                </a:ext>
              </a:extLst>
            </p:cNvPr>
            <p:cNvCxnSpPr/>
            <p:nvPr/>
          </p:nvCxnSpPr>
          <p:spPr>
            <a:xfrm>
              <a:off x="10004660" y="5462048"/>
              <a:ext cx="319995" cy="10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C202D507-FB20-7940-A6AA-80CC1ED236EF}"/>
                    </a:ext>
                  </a:extLst>
                </p:cNvPr>
                <p:cNvSpPr txBox="1"/>
                <p:nvPr/>
              </p:nvSpPr>
              <p:spPr>
                <a:xfrm>
                  <a:off x="853867" y="5326909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C202D507-FB20-7940-A6AA-80CC1ED23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67" y="5326909"/>
                  <a:ext cx="18331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500" r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DF620F04-C581-C844-9808-67F03EB42BFD}"/>
                    </a:ext>
                  </a:extLst>
                </p:cNvPr>
                <p:cNvSpPr txBox="1"/>
                <p:nvPr/>
              </p:nvSpPr>
              <p:spPr>
                <a:xfrm>
                  <a:off x="10445891" y="5323548"/>
                  <a:ext cx="380040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DF620F04-C581-C844-9808-67F03EB42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5891" y="5323548"/>
                  <a:ext cx="380040" cy="288797"/>
                </a:xfrm>
                <a:prstGeom prst="rect">
                  <a:avLst/>
                </a:prstGeom>
                <a:blipFill>
                  <a:blip r:embed="rId6"/>
                  <a:stretch>
                    <a:fillRect l="-10000" t="-4167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D2F23C4E-42B6-7D4F-9D37-C6410EE1AED7}"/>
              </a:ext>
            </a:extLst>
          </p:cNvPr>
          <p:cNvSpPr txBox="1"/>
          <p:nvPr/>
        </p:nvSpPr>
        <p:spPr>
          <a:xfrm>
            <a:off x="838200" y="4149128"/>
            <a:ext cx="2847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“Plain” deep neural network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80B9D-6190-254E-84E7-6BF4EB43F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C010-4337-A94C-BCBB-BA281E1E7F89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D1248-092C-924C-AA18-44AFC0419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2E60BB-C72D-CB4F-8FCD-758ED7D3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2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2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899154-E707-5247-8583-8848B8B6D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928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Residual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E63A8-6BEE-D64A-A062-5E4A1DF6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BB08BB-810A-8D44-B82F-E8B109C83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4247"/>
            <a:ext cx="5012168" cy="1810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9FD7E4-9993-7E46-9F80-BD63FC842D56}"/>
              </a:ext>
            </a:extLst>
          </p:cNvPr>
          <p:cNvSpPr txBox="1"/>
          <p:nvPr/>
        </p:nvSpPr>
        <p:spPr>
          <a:xfrm>
            <a:off x="838200" y="1509041"/>
            <a:ext cx="3782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Problem with “plain” network: </a:t>
            </a:r>
            <a:r>
              <a:rPr lang="en-US" sz="1600" i="1" dirty="0"/>
              <a:t>degradation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709D8-B652-2148-92C8-01A4300A8D76}"/>
              </a:ext>
            </a:extLst>
          </p:cNvPr>
          <p:cNvSpPr txBox="1"/>
          <p:nvPr/>
        </p:nvSpPr>
        <p:spPr>
          <a:xfrm>
            <a:off x="6540610" y="1509041"/>
            <a:ext cx="2890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ResNet</a:t>
            </a:r>
            <a:r>
              <a:rPr lang="en-US" sz="1600" dirty="0"/>
              <a:t> does not have such issue</a:t>
            </a:r>
            <a:endParaRPr lang="en-US" sz="16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B01F32-64C9-E749-AE01-FD78D1D29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336" y="2043922"/>
            <a:ext cx="5542060" cy="179816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20E1D1-07F4-C545-840E-E7F9AFF32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217-7723-1646-8F25-DF7BA4394B6F}" type="datetime1">
              <a:rPr lang="en-US" smtClean="0"/>
              <a:t>10/15/18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2DE471-B212-AF41-A987-6B911CC91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BC333F-7A1F-4040-A7C4-0A54735D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6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EAE0-7B16-954A-9115-B1742466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02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Why </a:t>
            </a:r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ResNet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works?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C8726-897B-4B47-9EA0-25E0292A9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863188-5AC7-3149-BADF-E71A028AEC30}"/>
                  </a:ext>
                </a:extLst>
              </p:cNvPr>
              <p:cNvSpPr txBox="1"/>
              <p:nvPr/>
            </p:nvSpPr>
            <p:spPr>
              <a:xfrm>
                <a:off x="706800" y="2025338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863188-5AC7-3149-BADF-E71A028AE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00" y="2025338"/>
                <a:ext cx="183319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445604-6AD2-904D-813A-97A5C0443BB3}"/>
                  </a:ext>
                </a:extLst>
              </p:cNvPr>
              <p:cNvSpPr txBox="1"/>
              <p:nvPr/>
            </p:nvSpPr>
            <p:spPr>
              <a:xfrm>
                <a:off x="3221805" y="2019438"/>
                <a:ext cx="1345946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445604-6AD2-904D-813A-97A5C0443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805" y="2019438"/>
                <a:ext cx="1345946" cy="288797"/>
              </a:xfrm>
              <a:prstGeom prst="rect">
                <a:avLst/>
              </a:prstGeom>
              <a:blipFill>
                <a:blip r:embed="rId4"/>
                <a:stretch>
                  <a:fillRect l="-1869" t="-8333" r="-4673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9FDCA479-5A61-2349-AEDE-3A6631F7DA36}"/>
              </a:ext>
            </a:extLst>
          </p:cNvPr>
          <p:cNvGrpSpPr/>
          <p:nvPr/>
        </p:nvGrpSpPr>
        <p:grpSpPr>
          <a:xfrm>
            <a:off x="1455089" y="1881565"/>
            <a:ext cx="993913" cy="564543"/>
            <a:chOff x="1844703" y="1881565"/>
            <a:chExt cx="993913" cy="5645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08827E-E087-564D-A331-0734CD8BDC0A}"/>
                </a:ext>
              </a:extLst>
            </p:cNvPr>
            <p:cNvSpPr/>
            <p:nvPr/>
          </p:nvSpPr>
          <p:spPr>
            <a:xfrm>
              <a:off x="1844703" y="1881565"/>
              <a:ext cx="993913" cy="5645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890B3B-55CE-D543-90A5-D29949BD8A1D}"/>
                </a:ext>
              </a:extLst>
            </p:cNvPr>
            <p:cNvSpPr txBox="1"/>
            <p:nvPr/>
          </p:nvSpPr>
          <p:spPr>
            <a:xfrm>
              <a:off x="2028913" y="1981551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DNN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01EF4-CF3D-D441-B41C-214A13FF5023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890119" y="2163837"/>
            <a:ext cx="5649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86DC58-D71D-774B-B803-96146713DE8B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2449002" y="2163837"/>
            <a:ext cx="7728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AB33E3-81D9-A54E-AC4F-E1695E9A744B}"/>
                  </a:ext>
                </a:extLst>
              </p:cNvPr>
              <p:cNvSpPr txBox="1"/>
              <p:nvPr/>
            </p:nvSpPr>
            <p:spPr>
              <a:xfrm>
                <a:off x="706800" y="3456438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AB33E3-81D9-A54E-AC4F-E1695E9A7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00" y="3456438"/>
                <a:ext cx="183319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9E8E2A-9457-3547-93AC-258A6729208F}"/>
                  </a:ext>
                </a:extLst>
              </p:cNvPr>
              <p:cNvSpPr txBox="1"/>
              <p:nvPr/>
            </p:nvSpPr>
            <p:spPr>
              <a:xfrm>
                <a:off x="2601602" y="3237532"/>
                <a:ext cx="380040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9E8E2A-9457-3547-93AC-258A67292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602" y="3237532"/>
                <a:ext cx="380040" cy="288797"/>
              </a:xfrm>
              <a:prstGeom prst="rect">
                <a:avLst/>
              </a:prstGeom>
              <a:blipFill>
                <a:blip r:embed="rId5"/>
                <a:stretch>
                  <a:fillRect l="-6452" t="-8333" r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DC750A7-C01D-AE46-AFEB-7A2D56B468A0}"/>
              </a:ext>
            </a:extLst>
          </p:cNvPr>
          <p:cNvGrpSpPr/>
          <p:nvPr/>
        </p:nvGrpSpPr>
        <p:grpSpPr>
          <a:xfrm>
            <a:off x="1455089" y="3312665"/>
            <a:ext cx="993913" cy="564543"/>
            <a:chOff x="1844703" y="1881565"/>
            <a:chExt cx="993913" cy="56454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CC5358-B17A-BD46-9E70-F83F0BA3111C}"/>
                </a:ext>
              </a:extLst>
            </p:cNvPr>
            <p:cNvSpPr/>
            <p:nvPr/>
          </p:nvSpPr>
          <p:spPr>
            <a:xfrm>
              <a:off x="1844703" y="1881565"/>
              <a:ext cx="993913" cy="5645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BC6D9E-B397-314D-81A7-BA40B9BD3B23}"/>
                </a:ext>
              </a:extLst>
            </p:cNvPr>
            <p:cNvSpPr txBox="1"/>
            <p:nvPr/>
          </p:nvSpPr>
          <p:spPr>
            <a:xfrm>
              <a:off x="2028913" y="1981551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DNN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9200D0-FB0D-424E-AEBE-2726002A80A5}"/>
              </a:ext>
            </a:extLst>
          </p:cNvPr>
          <p:cNvCxnSpPr>
            <a:stCxn id="20" idx="3"/>
            <a:endCxn id="23" idx="1"/>
          </p:cNvCxnSpPr>
          <p:nvPr/>
        </p:nvCxnSpPr>
        <p:spPr>
          <a:xfrm flipV="1">
            <a:off x="890119" y="3594937"/>
            <a:ext cx="5649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DC6E82-1E25-6644-B024-25FE58E28B54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2449002" y="3594937"/>
            <a:ext cx="911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5D1E8B-F6BF-0942-9B94-25FA688E928F}"/>
              </a:ext>
            </a:extLst>
          </p:cNvPr>
          <p:cNvGrpSpPr/>
          <p:nvPr/>
        </p:nvGrpSpPr>
        <p:grpSpPr>
          <a:xfrm>
            <a:off x="3360069" y="3099874"/>
            <a:ext cx="275664" cy="990125"/>
            <a:chOff x="4067736" y="1497353"/>
            <a:chExt cx="275664" cy="990125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3750AA0-8D3D-B743-91A8-4A6607F65DC0}"/>
                </a:ext>
              </a:extLst>
            </p:cNvPr>
            <p:cNvSpPr/>
            <p:nvPr/>
          </p:nvSpPr>
          <p:spPr>
            <a:xfrm>
              <a:off x="4067736" y="1497353"/>
              <a:ext cx="275664" cy="9901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29E32A2-9F30-D945-AFBB-06CFDDA4E29B}"/>
                </a:ext>
              </a:extLst>
            </p:cNvPr>
            <p:cNvSpPr/>
            <p:nvPr/>
          </p:nvSpPr>
          <p:spPr>
            <a:xfrm>
              <a:off x="4097906" y="1532794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94EC693-E96A-7F4C-A771-221210C059D7}"/>
                </a:ext>
              </a:extLst>
            </p:cNvPr>
            <p:cNvSpPr/>
            <p:nvPr/>
          </p:nvSpPr>
          <p:spPr>
            <a:xfrm>
              <a:off x="4097906" y="1768288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BCE0EBA-33D5-4440-99D5-A423A9157578}"/>
                </a:ext>
              </a:extLst>
            </p:cNvPr>
            <p:cNvSpPr/>
            <p:nvPr/>
          </p:nvSpPr>
          <p:spPr>
            <a:xfrm>
              <a:off x="4097906" y="2003782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139B454-05CC-FC41-9BB5-3D96FAB7C2FD}"/>
                </a:ext>
              </a:extLst>
            </p:cNvPr>
            <p:cNvSpPr/>
            <p:nvPr/>
          </p:nvSpPr>
          <p:spPr>
            <a:xfrm>
              <a:off x="4097906" y="2239276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9B2A2A4-1D32-9649-B509-B73CD7F0707F}"/>
              </a:ext>
            </a:extLst>
          </p:cNvPr>
          <p:cNvGrpSpPr/>
          <p:nvPr/>
        </p:nvGrpSpPr>
        <p:grpSpPr>
          <a:xfrm>
            <a:off x="4267860" y="3099874"/>
            <a:ext cx="275664" cy="990125"/>
            <a:chOff x="4975527" y="1497353"/>
            <a:chExt cx="275664" cy="990125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7D5AE7AE-F75D-4542-9872-E795E5810B30}"/>
                </a:ext>
              </a:extLst>
            </p:cNvPr>
            <p:cNvSpPr/>
            <p:nvPr/>
          </p:nvSpPr>
          <p:spPr>
            <a:xfrm>
              <a:off x="4975527" y="1497353"/>
              <a:ext cx="275664" cy="9901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C6297D1-7FBD-0B47-BE40-A98518B8DB51}"/>
                </a:ext>
              </a:extLst>
            </p:cNvPr>
            <p:cNvSpPr/>
            <p:nvPr/>
          </p:nvSpPr>
          <p:spPr>
            <a:xfrm>
              <a:off x="5005697" y="1532794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761538D-054C-384C-B99A-858D30602449}"/>
                </a:ext>
              </a:extLst>
            </p:cNvPr>
            <p:cNvSpPr/>
            <p:nvPr/>
          </p:nvSpPr>
          <p:spPr>
            <a:xfrm>
              <a:off x="5005697" y="1768288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77AC7F1-F254-A746-B29E-6D80AE90D8B6}"/>
                </a:ext>
              </a:extLst>
            </p:cNvPr>
            <p:cNvSpPr/>
            <p:nvPr/>
          </p:nvSpPr>
          <p:spPr>
            <a:xfrm>
              <a:off x="5005697" y="2003782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5BFAA19-0D36-4B42-B91B-3DD9CC430340}"/>
                </a:ext>
              </a:extLst>
            </p:cNvPr>
            <p:cNvSpPr/>
            <p:nvPr/>
          </p:nvSpPr>
          <p:spPr>
            <a:xfrm>
              <a:off x="5005697" y="2239276"/>
              <a:ext cx="215324" cy="2153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28FF010-D887-1942-92C7-64153C202987}"/>
              </a:ext>
            </a:extLst>
          </p:cNvPr>
          <p:cNvCxnSpPr>
            <a:cxnSpLocks/>
            <a:stCxn id="28" idx="3"/>
            <a:endCxn id="35" idx="1"/>
          </p:cNvCxnSpPr>
          <p:nvPr/>
        </p:nvCxnSpPr>
        <p:spPr>
          <a:xfrm>
            <a:off x="3635733" y="3594937"/>
            <a:ext cx="6321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68865A-B7C5-714B-9950-0CCD9AF9D8B4}"/>
              </a:ext>
            </a:extLst>
          </p:cNvPr>
          <p:cNvCxnSpPr>
            <a:cxnSpLocks/>
          </p:cNvCxnSpPr>
          <p:nvPr/>
        </p:nvCxnSpPr>
        <p:spPr>
          <a:xfrm>
            <a:off x="4543524" y="3593882"/>
            <a:ext cx="433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C104076-72CB-9E46-95DD-0FAB32100B6D}"/>
              </a:ext>
            </a:extLst>
          </p:cNvPr>
          <p:cNvCxnSpPr/>
          <p:nvPr/>
        </p:nvCxnSpPr>
        <p:spPr>
          <a:xfrm flipV="1">
            <a:off x="3194401" y="2917613"/>
            <a:ext cx="0" cy="672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E0C39B-43A2-CC49-9DCD-8DAC9AB627A6}"/>
              </a:ext>
            </a:extLst>
          </p:cNvPr>
          <p:cNvCxnSpPr>
            <a:cxnSpLocks/>
          </p:cNvCxnSpPr>
          <p:nvPr/>
        </p:nvCxnSpPr>
        <p:spPr>
          <a:xfrm>
            <a:off x="3194401" y="2917613"/>
            <a:ext cx="12112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6F89119-04AE-F148-BC52-391FCC84500E}"/>
              </a:ext>
            </a:extLst>
          </p:cNvPr>
          <p:cNvCxnSpPr/>
          <p:nvPr/>
        </p:nvCxnSpPr>
        <p:spPr>
          <a:xfrm>
            <a:off x="4405691" y="2917613"/>
            <a:ext cx="0" cy="17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7AF6CE8-6D0F-6340-8613-996B77CC2317}"/>
                  </a:ext>
                </a:extLst>
              </p:cNvPr>
              <p:cNvSpPr txBox="1"/>
              <p:nvPr/>
            </p:nvSpPr>
            <p:spPr>
              <a:xfrm>
                <a:off x="5167003" y="3436990"/>
                <a:ext cx="2377639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7AF6CE8-6D0F-6340-8613-996B77CC2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003" y="3436990"/>
                <a:ext cx="2377639" cy="288797"/>
              </a:xfrm>
              <a:prstGeom prst="rect">
                <a:avLst/>
              </a:prstGeom>
              <a:blipFill>
                <a:blip r:embed="rId6"/>
                <a:stretch>
                  <a:fillRect l="-532" t="-8696" r="-319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6FC1B53E-6B2C-1D45-A3D7-5CDAAA1D0CF3}"/>
              </a:ext>
            </a:extLst>
          </p:cNvPr>
          <p:cNvSpPr txBox="1"/>
          <p:nvPr/>
        </p:nvSpPr>
        <p:spPr>
          <a:xfrm>
            <a:off x="706800" y="4412406"/>
            <a:ext cx="615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Adding additional layers with the </a:t>
            </a:r>
            <a:r>
              <a:rPr lang="en-US" b="1" dirty="0"/>
              <a:t>hope</a:t>
            </a:r>
            <a:r>
              <a:rPr lang="en-US" dirty="0"/>
              <a:t> to increase performance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181106-D8E5-2145-B899-CC91E7C6E6F7}"/>
              </a:ext>
            </a:extLst>
          </p:cNvPr>
          <p:cNvSpPr txBox="1"/>
          <p:nvPr/>
        </p:nvSpPr>
        <p:spPr>
          <a:xfrm>
            <a:off x="706800" y="4882266"/>
            <a:ext cx="3391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 brings the </a:t>
            </a:r>
            <a:r>
              <a:rPr lang="en-US" b="1" dirty="0"/>
              <a:t>risk</a:t>
            </a:r>
            <a:r>
              <a:rPr lang="en-US" dirty="0"/>
              <a:t> of degradation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AA40A6-A3AC-034C-BDFC-4351266D1F47}"/>
              </a:ext>
            </a:extLst>
          </p:cNvPr>
          <p:cNvSpPr txBox="1"/>
          <p:nvPr/>
        </p:nvSpPr>
        <p:spPr>
          <a:xfrm>
            <a:off x="706800" y="5358238"/>
            <a:ext cx="9178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“short cut” makes it easy to learn a shallower network if the deeper one does not work well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081FCA-E994-C94F-ADCC-BB659C434738}"/>
              </a:ext>
            </a:extLst>
          </p:cNvPr>
          <p:cNvSpPr txBox="1"/>
          <p:nvPr/>
        </p:nvSpPr>
        <p:spPr>
          <a:xfrm>
            <a:off x="706800" y="5794590"/>
            <a:ext cx="869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“Plan B”: makes sure that it does not hurt performance, and maybe help with performance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93C5A9-3832-1549-8F67-2F668806B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3365-ECA0-2946-A7E0-70A808078A06}" type="datetime1">
              <a:rPr lang="en-US" smtClean="0"/>
              <a:t>10/15/18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20EBB2C-DD1D-1E42-BE70-F23125849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0D7DB27-1E53-1341-A53F-04201871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9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0" grpId="0"/>
      <p:bldP spid="21" grpId="0"/>
      <p:bldP spid="49" grpId="0"/>
      <p:bldP spid="52" grpId="0"/>
      <p:bldP spid="53" grpId="0"/>
      <p:bldP spid="54" grpId="0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DE85-5789-574C-B25E-E39823EDD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4548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ResNet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on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C5233-A239-C545-8FB2-9D3588BF0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746299-A461-5E40-8E42-DC71C8694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194079" y="-1699174"/>
            <a:ext cx="2788073" cy="9627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AABCE9-DB8E-4647-AF03-9B839AB060B6}"/>
              </a:ext>
            </a:extLst>
          </p:cNvPr>
          <p:cNvSpPr txBox="1"/>
          <p:nvPr/>
        </p:nvSpPr>
        <p:spPr>
          <a:xfrm>
            <a:off x="10641317" y="2305826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47D51-4228-3B4E-B0DE-DBD1CB15ECE6}"/>
              </a:ext>
            </a:extLst>
          </p:cNvPr>
          <p:cNvSpPr txBox="1"/>
          <p:nvPr/>
        </p:nvSpPr>
        <p:spPr>
          <a:xfrm>
            <a:off x="10475298" y="3658873"/>
            <a:ext cx="150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 </a:t>
            </a:r>
            <a:r>
              <a:rPr lang="en-US" dirty="0" err="1"/>
              <a:t>ConvNet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80C2EA-9FF7-C74F-BD89-9B382A4D9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24362" y="741905"/>
            <a:ext cx="1305757" cy="93123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E036BD-DD1B-B940-B32C-7915B8214C5C}"/>
              </a:ext>
            </a:extLst>
          </p:cNvPr>
          <p:cNvSpPr txBox="1"/>
          <p:nvPr/>
        </p:nvSpPr>
        <p:spPr>
          <a:xfrm>
            <a:off x="10605265" y="5181287"/>
            <a:ext cx="90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VGG-19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753C0-3CB9-3945-887D-3EA2E4F18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A8971-47C7-4F40-8159-5DD5EB16CA54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BA781-4919-D245-80FA-A75499119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8BF709-668A-8142-A4A0-0800323A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01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E2BA-2383-EC4C-9648-5EE9C0400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2499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ResNet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: where does the name come from?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FF229-5678-2548-928D-467D2B2E9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B34DB4-A7E1-6C4B-9145-61E583EDB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20" y="1650834"/>
            <a:ext cx="3088622" cy="154431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D7B4DB-CFD9-E840-8F15-20DCA331B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70600-80E9-624A-8B47-3EBC73A24AD7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D5356-18C8-234D-9E6C-94614E7AF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8A7B-05E1-1549-835C-9545A328F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16E5B-93FE-D845-A73F-F450F7DDC696}"/>
              </a:ext>
            </a:extLst>
          </p:cNvPr>
          <p:cNvSpPr txBox="1"/>
          <p:nvPr/>
        </p:nvSpPr>
        <p:spPr>
          <a:xfrm>
            <a:off x="2144110" y="3478355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H(x) = F(x) +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F41D9-4153-4F46-9292-93AAB28D3C0A}"/>
              </a:ext>
            </a:extLst>
          </p:cNvPr>
          <p:cNvSpPr txBox="1"/>
          <p:nvPr/>
        </p:nvSpPr>
        <p:spPr>
          <a:xfrm>
            <a:off x="2896137" y="3927008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F(x) = H(x) - x</a:t>
            </a:r>
          </a:p>
        </p:txBody>
      </p:sp>
    </p:spTree>
    <p:extLst>
      <p:ext uri="{BB962C8B-B14F-4D97-AF65-F5344CB8AC3E}">
        <p14:creationId xmlns:p14="http://schemas.microsoft.com/office/powerpoint/2010/main" val="3005350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EDF4A-F8FE-3847-8DFF-E8165C27A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62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Performance comparison of classical </a:t>
            </a:r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ConNets</a:t>
            </a:r>
            <a:endParaRPr lang="en-US" sz="36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1F4E6-7EB0-FA41-AE02-397C303C2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D3D66B-4AF1-164C-8AA3-CE8F956E4C00}"/>
              </a:ext>
            </a:extLst>
          </p:cNvPr>
          <p:cNvSpPr txBox="1"/>
          <p:nvPr/>
        </p:nvSpPr>
        <p:spPr>
          <a:xfrm>
            <a:off x="838200" y="1485380"/>
            <a:ext cx="1956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ImageNet (1000 classes)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C75F0-642A-1F43-9ABD-15D501F96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25" y="2007789"/>
            <a:ext cx="3540602" cy="423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EBA067-5787-2B42-B917-C466FB5518AF}"/>
              </a:ext>
            </a:extLst>
          </p:cNvPr>
          <p:cNvSpPr txBox="1"/>
          <p:nvPr/>
        </p:nvSpPr>
        <p:spPr>
          <a:xfrm>
            <a:off x="7063740" y="1485380"/>
            <a:ext cx="1713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CIFAR-10 (10 classes)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8EBFBC-088F-3F40-A938-04E4CBBDB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971" y="2007789"/>
            <a:ext cx="3816169" cy="340519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05C293B-F455-9D4A-AA0E-437561553B5E}"/>
              </a:ext>
            </a:extLst>
          </p:cNvPr>
          <p:cNvSpPr/>
          <p:nvPr/>
        </p:nvSpPr>
        <p:spPr>
          <a:xfrm>
            <a:off x="3065929" y="3827929"/>
            <a:ext cx="1550895" cy="2061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CF457A-C984-D544-AFC1-8EDEC349B3B0}"/>
              </a:ext>
            </a:extLst>
          </p:cNvPr>
          <p:cNvSpPr/>
          <p:nvPr/>
        </p:nvSpPr>
        <p:spPr>
          <a:xfrm>
            <a:off x="3208432" y="5621174"/>
            <a:ext cx="1550895" cy="2061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604001-18EC-7942-91AB-FC67CC705B64}"/>
              </a:ext>
            </a:extLst>
          </p:cNvPr>
          <p:cNvSpPr/>
          <p:nvPr/>
        </p:nvSpPr>
        <p:spPr>
          <a:xfrm>
            <a:off x="9475245" y="4348186"/>
            <a:ext cx="1550895" cy="2061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B68E696-4FC5-0045-A3AD-84912DA2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66087-7D7B-614C-BF30-E79D17F1A942}" type="datetime1">
              <a:rPr lang="en-US" smtClean="0"/>
              <a:t>10/15/18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D1D7E65-D489-2E47-A581-1DF00D9E9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1C4F70-B1C5-8C40-A80F-4C64C3AFB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35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AE49-9673-7540-9F9F-57EFC0AA3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123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Why does convolution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FC92B-70F5-AF42-A7E3-19C216A08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sym typeface="Wingdings" pitchFamily="2" charset="2"/>
              </a:rPr>
              <a:t>Parameter sharing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ym typeface="Wingdings" pitchFamily="2" charset="2"/>
              </a:rPr>
              <a:t>Filter scanning the input 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ym typeface="Wingdings" pitchFamily="2" charset="2"/>
              </a:rPr>
              <a:t>A feature detector useful in one place is probably useful in another place</a:t>
            </a:r>
          </a:p>
          <a:p>
            <a:pPr>
              <a:buFont typeface="Wingdings" pitchFamily="2" charset="2"/>
              <a:buChar char="§"/>
            </a:pPr>
            <a:endParaRPr lang="en-US" sz="2000" dirty="0">
              <a:sym typeface="Wingdings" pitchFamily="2" charset="2"/>
            </a:endParaRP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sym typeface="Wingdings" pitchFamily="2" charset="2"/>
              </a:rPr>
              <a:t>Sparsity of connections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ym typeface="Wingdings" pitchFamily="2" charset="2"/>
              </a:rPr>
              <a:t>Not fully connected</a:t>
            </a:r>
          </a:p>
          <a:p>
            <a:pPr>
              <a:buFont typeface="Wingdings" pitchFamily="2" charset="2"/>
              <a:buChar char="§"/>
            </a:pPr>
            <a:endParaRPr lang="en-US" sz="2000" dirty="0">
              <a:sym typeface="Wingdings" pitchFamily="2" charset="2"/>
            </a:endParaRP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sym typeface="Wingdings" pitchFamily="2" charset="2"/>
              </a:rPr>
              <a:t>Translational invariance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ym typeface="Wingdings" pitchFamily="2" charset="2"/>
              </a:rPr>
              <a:t>E.g., a picture of cat can still be recognized as a cat after shifting some pixels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5ED86-D84D-8748-B72A-25D5B3756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BE24C-A8AD-CF43-90B4-E0A107A7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CA44-5A10-8946-9B82-A4CC2872FDA7}" type="datetime1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98C72-A9E5-0743-973B-0DEB7AAD5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C6917-8CBF-8E46-A6DF-875C09EDC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18</a:t>
            </a:fld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225DEB1-EA9F-8449-99B2-087BB4C00B8C}"/>
              </a:ext>
            </a:extLst>
          </p:cNvPr>
          <p:cNvSpPr/>
          <p:nvPr/>
        </p:nvSpPr>
        <p:spPr>
          <a:xfrm>
            <a:off x="7761249" y="1918010"/>
            <a:ext cx="392151" cy="171728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79084-0B32-AA4F-A175-5C394C1F3CB0}"/>
              </a:ext>
            </a:extLst>
          </p:cNvPr>
          <p:cNvSpPr txBox="1"/>
          <p:nvPr/>
        </p:nvSpPr>
        <p:spPr>
          <a:xfrm>
            <a:off x="8374566" y="2591988"/>
            <a:ext cx="1885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Fewer parameters</a:t>
            </a:r>
          </a:p>
        </p:txBody>
      </p:sp>
    </p:spTree>
    <p:extLst>
      <p:ext uri="{BB962C8B-B14F-4D97-AF65-F5344CB8AC3E}">
        <p14:creationId xmlns:p14="http://schemas.microsoft.com/office/powerpoint/2010/main" val="403049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D9DC8-5738-1240-A6C9-C8BB0B3AB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92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Backpropagation in Conv and Pool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C8285-9A08-8C4E-94B5-015C2B1B6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9B395-2AC7-A549-A9A0-DC1503202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F834F-781C-2540-A887-C1DDFDEF93B2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394D5-3007-4D4C-AA1C-99D6FDDCA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8A893-C74A-B745-AF21-3D70A51B9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F17116-59A7-CE4D-8432-7339478E382F}"/>
                  </a:ext>
                </a:extLst>
              </p:cNvPr>
              <p:cNvSpPr txBox="1"/>
              <p:nvPr/>
            </p:nvSpPr>
            <p:spPr>
              <a:xfrm>
                <a:off x="889921" y="1902372"/>
                <a:ext cx="3140796" cy="544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h𝑤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F17116-59A7-CE4D-8432-7339478E3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21" y="1902372"/>
                <a:ext cx="3140796" cy="544444"/>
              </a:xfrm>
              <a:prstGeom prst="rect">
                <a:avLst/>
              </a:prstGeom>
              <a:blipFill>
                <a:blip r:embed="rId3"/>
                <a:stretch>
                  <a:fillRect l="-1210" t="-181818" b="-2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35545D-0C66-2C46-B25B-AB26F54D42E9}"/>
                  </a:ext>
                </a:extLst>
              </p:cNvPr>
              <p:cNvSpPr txBox="1"/>
              <p:nvPr/>
            </p:nvSpPr>
            <p:spPr>
              <a:xfrm>
                <a:off x="838200" y="2967863"/>
                <a:ext cx="3531736" cy="544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𝑠𝑙𝑖𝑐𝑒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h𝑤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35545D-0C66-2C46-B25B-AB26F54D4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7863"/>
                <a:ext cx="3531736" cy="544444"/>
              </a:xfrm>
              <a:prstGeom prst="rect">
                <a:avLst/>
              </a:prstGeom>
              <a:blipFill>
                <a:blip r:embed="rId4"/>
                <a:stretch>
                  <a:fillRect l="-358" t="-181818" b="-2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AF5182-3E5E-1A4D-A5F7-10A4BB5CBB29}"/>
                  </a:ext>
                </a:extLst>
              </p:cNvPr>
              <p:cNvSpPr txBox="1"/>
              <p:nvPr/>
            </p:nvSpPr>
            <p:spPr>
              <a:xfrm>
                <a:off x="838200" y="4033354"/>
                <a:ext cx="2687787" cy="544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h𝑤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AF5182-3E5E-1A4D-A5F7-10A4BB5CB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33354"/>
                <a:ext cx="2687787" cy="544444"/>
              </a:xfrm>
              <a:prstGeom prst="rect">
                <a:avLst/>
              </a:prstGeom>
              <a:blipFill>
                <a:blip r:embed="rId5"/>
                <a:stretch>
                  <a:fillRect l="-1878" t="-186047" b="-267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be 11">
            <a:extLst>
              <a:ext uri="{FF2B5EF4-FFF2-40B4-BE49-F238E27FC236}">
                <a16:creationId xmlns:a16="http://schemas.microsoft.com/office/drawing/2014/main" id="{F4B32423-15C0-FF46-99B1-CF47AC5FCFB3}"/>
              </a:ext>
            </a:extLst>
          </p:cNvPr>
          <p:cNvSpPr/>
          <p:nvPr/>
        </p:nvSpPr>
        <p:spPr>
          <a:xfrm>
            <a:off x="5381296" y="2082493"/>
            <a:ext cx="1671146" cy="1770740"/>
          </a:xfrm>
          <a:prstGeom prst="cube">
            <a:avLst>
              <a:gd name="adj" fmla="val 1259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9BEE152D-981C-DE48-99DA-B20D26F7956A}"/>
              </a:ext>
            </a:extLst>
          </p:cNvPr>
          <p:cNvSpPr/>
          <p:nvPr/>
        </p:nvSpPr>
        <p:spPr>
          <a:xfrm>
            <a:off x="7651271" y="2082493"/>
            <a:ext cx="825062" cy="797341"/>
          </a:xfrm>
          <a:prstGeom prst="cube">
            <a:avLst>
              <a:gd name="adj" fmla="val 232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DF9A5-E8C5-4E4C-B77C-EEB6BA12F44F}"/>
              </a:ext>
            </a:extLst>
          </p:cNvPr>
          <p:cNvSpPr txBox="1"/>
          <p:nvPr/>
        </p:nvSpPr>
        <p:spPr>
          <a:xfrm>
            <a:off x="6201103" y="157655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09D170-D530-5749-963E-CD42AF01980B}"/>
              </a:ext>
            </a:extLst>
          </p:cNvPr>
          <p:cNvSpPr txBox="1"/>
          <p:nvPr/>
        </p:nvSpPr>
        <p:spPr>
          <a:xfrm>
            <a:off x="7904944" y="157655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A4D70C-5458-274C-B56C-F225D770E06D}"/>
              </a:ext>
            </a:extLst>
          </p:cNvPr>
          <p:cNvSpPr txBox="1"/>
          <p:nvPr/>
        </p:nvSpPr>
        <p:spPr>
          <a:xfrm>
            <a:off x="9787275" y="157655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958CFD0-3C20-334A-BCB7-651BCA663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76135"/>
              </p:ext>
            </p:extLst>
          </p:nvPr>
        </p:nvGraphicFramePr>
        <p:xfrm>
          <a:off x="9428478" y="2082493"/>
          <a:ext cx="1009662" cy="1009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277">
                  <a:extLst>
                    <a:ext uri="{9D8B030D-6E8A-4147-A177-3AD203B41FA5}">
                      <a16:colId xmlns:a16="http://schemas.microsoft.com/office/drawing/2014/main" val="3532807051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1055304267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3743355936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1506741740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1701859215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2607375619"/>
                    </a:ext>
                  </a:extLst>
                </a:gridCol>
              </a:tblGrid>
              <a:tr h="168277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351920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129543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74395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848585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166632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94691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04649C9-19D3-4C47-947C-3D7483934F25}"/>
                  </a:ext>
                </a:extLst>
              </p:cNvPr>
              <p:cNvSpPr/>
              <p:nvPr/>
            </p:nvSpPr>
            <p:spPr>
              <a:xfrm>
                <a:off x="9006955" y="1713161"/>
                <a:ext cx="7560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04649C9-19D3-4C47-947C-3D7483934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955" y="1713161"/>
                <a:ext cx="7560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268477-9F27-5E44-A21A-55CC643F1A35}"/>
              </a:ext>
            </a:extLst>
          </p:cNvPr>
          <p:cNvCxnSpPr/>
          <p:nvPr/>
        </p:nvCxnSpPr>
        <p:spPr>
          <a:xfrm flipV="1">
            <a:off x="7651271" y="2082493"/>
            <a:ext cx="1777207" cy="18006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2515E8-5727-454B-961E-976F1812743D}"/>
              </a:ext>
            </a:extLst>
          </p:cNvPr>
          <p:cNvCxnSpPr>
            <a:cxnSpLocks/>
          </p:cNvCxnSpPr>
          <p:nvPr/>
        </p:nvCxnSpPr>
        <p:spPr>
          <a:xfrm flipV="1">
            <a:off x="7651271" y="2248724"/>
            <a:ext cx="1777207" cy="6311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4A2515-11FC-E54B-9867-61EAD25CD582}"/>
              </a:ext>
            </a:extLst>
          </p:cNvPr>
          <p:cNvCxnSpPr>
            <a:cxnSpLocks/>
          </p:cNvCxnSpPr>
          <p:nvPr/>
        </p:nvCxnSpPr>
        <p:spPr>
          <a:xfrm flipV="1">
            <a:off x="8294794" y="2248724"/>
            <a:ext cx="1300544" cy="61189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8DCB76-2496-C94B-AA20-2B317BDE9065}"/>
              </a:ext>
            </a:extLst>
          </p:cNvPr>
          <p:cNvCxnSpPr>
            <a:cxnSpLocks/>
          </p:cNvCxnSpPr>
          <p:nvPr/>
        </p:nvCxnSpPr>
        <p:spPr>
          <a:xfrm flipV="1">
            <a:off x="8270514" y="2082494"/>
            <a:ext cx="1324824" cy="1800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A923E53-CD4D-FD40-825F-0BF394991CB1}"/>
              </a:ext>
            </a:extLst>
          </p:cNvPr>
          <p:cNvCxnSpPr>
            <a:cxnSpLocks/>
          </p:cNvCxnSpPr>
          <p:nvPr/>
        </p:nvCxnSpPr>
        <p:spPr>
          <a:xfrm flipV="1">
            <a:off x="5369156" y="2879835"/>
            <a:ext cx="2282115" cy="2423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01A0074-24E6-DC4A-B08E-D4DF47D631C4}"/>
              </a:ext>
            </a:extLst>
          </p:cNvPr>
          <p:cNvCxnSpPr>
            <a:cxnSpLocks/>
          </p:cNvCxnSpPr>
          <p:nvPr/>
        </p:nvCxnSpPr>
        <p:spPr>
          <a:xfrm flipV="1">
            <a:off x="5369156" y="2262554"/>
            <a:ext cx="2282115" cy="3018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be 35">
            <a:extLst>
              <a:ext uri="{FF2B5EF4-FFF2-40B4-BE49-F238E27FC236}">
                <a16:creationId xmlns:a16="http://schemas.microsoft.com/office/drawing/2014/main" id="{625FFFD6-36C8-0448-8745-E9E562054366}"/>
              </a:ext>
            </a:extLst>
          </p:cNvPr>
          <p:cNvSpPr/>
          <p:nvPr/>
        </p:nvSpPr>
        <p:spPr>
          <a:xfrm>
            <a:off x="5428463" y="2092101"/>
            <a:ext cx="825062" cy="797341"/>
          </a:xfrm>
          <a:prstGeom prst="cube">
            <a:avLst>
              <a:gd name="adj" fmla="val 23223"/>
            </a:avLst>
          </a:prstGeom>
          <a:noFill/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36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74B9-D4CB-BD46-A895-1CB195EA6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889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BBD86-E28B-1447-83E1-B7A5800C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Review: </a:t>
            </a:r>
            <a:r>
              <a:rPr lang="en-US" sz="20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Softmax</a:t>
            </a: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layer</a:t>
            </a:r>
          </a:p>
          <a:p>
            <a:pPr>
              <a:buFont typeface="Wingdings" pitchFamily="2" charset="2"/>
              <a:buChar char="§"/>
            </a:pPr>
            <a:endParaRPr lang="en-US"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Classic networks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LeNet-5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AlexNet</a:t>
            </a:r>
            <a:endParaRPr lang="en-US" sz="20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VGG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ResNet</a:t>
            </a:r>
            <a:endParaRPr lang="en-US" sz="20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lvl="1">
              <a:buFont typeface="Wingdings" pitchFamily="2" charset="2"/>
              <a:buChar char="§"/>
            </a:pPr>
            <a:endParaRPr lang="en-US" sz="20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Why convolution</a:t>
            </a:r>
          </a:p>
          <a:p>
            <a:pPr lvl="1">
              <a:buFont typeface="Wingdings" pitchFamily="2" charset="2"/>
              <a:buChar char="§"/>
            </a:pPr>
            <a:endParaRPr lang="en-US"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Implementation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Backprop of </a:t>
            </a:r>
            <a:r>
              <a:rPr lang="en-US" sz="20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ConvNet</a:t>
            </a:r>
            <a:endParaRPr lang="en-US" sz="20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ML frameworks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EF1B7-EBD6-5949-80D8-5DA5B63BC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A0CA2-3B04-684A-877F-7D0E974FE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860C-4F58-A84E-974C-E9CAF7849BEF}" type="datetime1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0DD0B-A95A-664D-B50F-FE6BAD38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E6387-3E7B-5045-A5AA-C4F50C6C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52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E64C-D92B-C243-B063-542CE06F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678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Implementation with ML frameworks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B9189-B0CD-DC49-8294-62CA3A09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8DA04D-8C40-DB4D-8C6D-471133564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FB79-61F4-2E41-8845-ECD5B430E66E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24602-6AC4-3C45-82D6-F9E926853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81E8-F2B5-0E47-A76A-06B2F8146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243D0D-ADA5-CF44-A5F5-1E994671F06B}"/>
              </a:ext>
            </a:extLst>
          </p:cNvPr>
          <p:cNvSpPr txBox="1"/>
          <p:nvPr/>
        </p:nvSpPr>
        <p:spPr>
          <a:xfrm>
            <a:off x="838200" y="1326423"/>
            <a:ext cx="7417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PyTorch</a:t>
            </a:r>
            <a:r>
              <a:rPr lang="en-US" sz="1200" dirty="0"/>
              <a:t> implementation of </a:t>
            </a:r>
            <a:r>
              <a:rPr lang="en-US" sz="1200" dirty="0" err="1"/>
              <a:t>AlexNet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https://github.com/pytorch/vision/blob/master/torchvision/models/alexnet.py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227D44-D76F-C845-A36A-6589940FD887}"/>
              </a:ext>
            </a:extLst>
          </p:cNvPr>
          <p:cNvSpPr txBox="1"/>
          <p:nvPr/>
        </p:nvSpPr>
        <p:spPr>
          <a:xfrm>
            <a:off x="1755228" y="2017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78958C-9039-EC43-8D7A-A60592A65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959" y="1772824"/>
            <a:ext cx="3551108" cy="450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5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B60CF-97C6-A34A-9950-B746B9F03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111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Next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0B00C-5341-AD41-8779-209BE3612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Recurrent Neural Network (RNN)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FCEC8-4142-7645-A344-1B39910D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DBA-E06A-3044-8597-3B1742BD931C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62DC7-412B-0540-89CE-5C04ED528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EED35-F321-004F-B6A9-75AE57FB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7A71D-28E3-0242-BA44-E9C9026EB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5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3688B-F604-4A46-9779-AEAB5BE9A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653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Review: </a:t>
            </a:r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softmax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AC425-72D0-EF43-A2E7-205EB051C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BDF35C-C49B-284C-8D28-757ED8F630D2}"/>
              </a:ext>
            </a:extLst>
          </p:cNvPr>
          <p:cNvSpPr txBox="1"/>
          <p:nvPr/>
        </p:nvSpPr>
        <p:spPr>
          <a:xfrm>
            <a:off x="838200" y="1461247"/>
            <a:ext cx="4987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err="1"/>
              <a:t>Softmax</a:t>
            </a:r>
            <a:r>
              <a:rPr lang="en-US" sz="1600" dirty="0"/>
              <a:t> regression: for multi-class classification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70BEC-7418-BC4C-BF22-8C9438A4C574}"/>
              </a:ext>
            </a:extLst>
          </p:cNvPr>
          <p:cNvSpPr txBox="1"/>
          <p:nvPr/>
        </p:nvSpPr>
        <p:spPr>
          <a:xfrm>
            <a:off x="838200" y="2026024"/>
            <a:ext cx="5104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E.g., CIFAR-10 datasets: 60,000 images in 10 classes, </a:t>
            </a:r>
          </a:p>
        </p:txBody>
      </p:sp>
      <p:pic>
        <p:nvPicPr>
          <p:cNvPr id="1069" name="Picture 1068">
            <a:extLst>
              <a:ext uri="{FF2B5EF4-FFF2-40B4-BE49-F238E27FC236}">
                <a16:creationId xmlns:a16="http://schemas.microsoft.com/office/drawing/2014/main" id="{88852C94-6FD3-A14E-B783-32A7D8D26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167" y="2621579"/>
            <a:ext cx="4960916" cy="3845998"/>
          </a:xfrm>
          <a:prstGeom prst="rect">
            <a:avLst/>
          </a:prstGeom>
        </p:spPr>
      </p:pic>
      <p:sp>
        <p:nvSpPr>
          <p:cNvPr id="1070" name="TextBox 1069">
            <a:extLst>
              <a:ext uri="{FF2B5EF4-FFF2-40B4-BE49-F238E27FC236}">
                <a16:creationId xmlns:a16="http://schemas.microsoft.com/office/drawing/2014/main" id="{4833AA1D-E4D0-1C49-BE4F-074D646162FF}"/>
              </a:ext>
            </a:extLst>
          </p:cNvPr>
          <p:cNvSpPr txBox="1"/>
          <p:nvPr/>
        </p:nvSpPr>
        <p:spPr>
          <a:xfrm>
            <a:off x="7960659" y="2734235"/>
            <a:ext cx="146187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Airplane = 0</a:t>
            </a:r>
          </a:p>
          <a:p>
            <a:r>
              <a:rPr lang="en-US" sz="1600" dirty="0"/>
              <a:t>Automobile = 1</a:t>
            </a:r>
          </a:p>
          <a:p>
            <a:r>
              <a:rPr lang="en-US" sz="1600" dirty="0"/>
              <a:t>Bird = 2</a:t>
            </a:r>
          </a:p>
          <a:p>
            <a:r>
              <a:rPr lang="en-US" sz="1600" dirty="0"/>
              <a:t>Cat = 3</a:t>
            </a:r>
          </a:p>
          <a:p>
            <a:r>
              <a:rPr lang="en-US" sz="1600" dirty="0"/>
              <a:t>Deer = 4</a:t>
            </a:r>
          </a:p>
          <a:p>
            <a:r>
              <a:rPr lang="en-US" sz="1600" dirty="0"/>
              <a:t>Dog = 5</a:t>
            </a:r>
          </a:p>
          <a:p>
            <a:r>
              <a:rPr lang="en-US" sz="1600" dirty="0"/>
              <a:t>Frog = 6</a:t>
            </a:r>
          </a:p>
          <a:p>
            <a:r>
              <a:rPr lang="en-US" sz="1600" dirty="0"/>
              <a:t>Horse = 7</a:t>
            </a:r>
          </a:p>
          <a:p>
            <a:r>
              <a:rPr lang="en-US" sz="1600" dirty="0"/>
              <a:t>Ship = 8</a:t>
            </a:r>
          </a:p>
          <a:p>
            <a:r>
              <a:rPr lang="en-US" sz="1600" dirty="0"/>
              <a:t>Truck = 9</a:t>
            </a: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97F20B35-A8C3-1E4F-92A6-113E3FD145A9}"/>
              </a:ext>
            </a:extLst>
          </p:cNvPr>
          <p:cNvSpPr txBox="1"/>
          <p:nvPr/>
        </p:nvSpPr>
        <p:spPr>
          <a:xfrm>
            <a:off x="7920631" y="225224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Labels:</a:t>
            </a:r>
          </a:p>
        </p:txBody>
      </p:sp>
      <p:sp>
        <p:nvSpPr>
          <p:cNvPr id="1072" name="Date Placeholder 1071">
            <a:extLst>
              <a:ext uri="{FF2B5EF4-FFF2-40B4-BE49-F238E27FC236}">
                <a16:creationId xmlns:a16="http://schemas.microsoft.com/office/drawing/2014/main" id="{4929930C-4343-B94F-AAC7-A46A35D60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239E-A964-724A-81DF-BC19A31EBF1F}" type="datetime1">
              <a:rPr lang="en-US" smtClean="0"/>
              <a:t>10/15/18</a:t>
            </a:fld>
            <a:endParaRPr lang="en-US"/>
          </a:p>
        </p:txBody>
      </p:sp>
      <p:sp>
        <p:nvSpPr>
          <p:cNvPr id="1073" name="Footer Placeholder 1072">
            <a:extLst>
              <a:ext uri="{FF2B5EF4-FFF2-40B4-BE49-F238E27FC236}">
                <a16:creationId xmlns:a16="http://schemas.microsoft.com/office/drawing/2014/main" id="{ACC8D95E-379F-D24E-8A04-65153B1F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1074" name="Slide Number Placeholder 1073">
            <a:extLst>
              <a:ext uri="{FF2B5EF4-FFF2-40B4-BE49-F238E27FC236}">
                <a16:creationId xmlns:a16="http://schemas.microsoft.com/office/drawing/2014/main" id="{C86B9CFE-DF56-104E-8683-FD8E304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6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070" grpId="0"/>
      <p:bldP spid="107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8D80-79B3-684F-9875-B59ECEE76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920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Softmax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CB1F4-4E1D-E242-9C24-C4BA2AC1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345876-1337-DD4C-982E-F913034A34A9}"/>
              </a:ext>
            </a:extLst>
          </p:cNvPr>
          <p:cNvSpPr txBox="1"/>
          <p:nvPr/>
        </p:nvSpPr>
        <p:spPr>
          <a:xfrm>
            <a:off x="880946" y="1393902"/>
            <a:ext cx="6541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of output layer = number of classes = 4 (airplane, bird, cat, dog)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7A2ED0F-2F7D-EC48-8E74-DCE829912A46}"/>
              </a:ext>
            </a:extLst>
          </p:cNvPr>
          <p:cNvGrpSpPr/>
          <p:nvPr/>
        </p:nvGrpSpPr>
        <p:grpSpPr>
          <a:xfrm>
            <a:off x="1806076" y="2380323"/>
            <a:ext cx="221226" cy="1015817"/>
            <a:chOff x="3951725" y="2193072"/>
            <a:chExt cx="221226" cy="1015817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D40E007-7C27-7F4D-B325-FEEBB4F78484}"/>
                </a:ext>
              </a:extLst>
            </p:cNvPr>
            <p:cNvSpPr/>
            <p:nvPr/>
          </p:nvSpPr>
          <p:spPr>
            <a:xfrm>
              <a:off x="3951725" y="2193072"/>
              <a:ext cx="221226" cy="101581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CE50F6F-7BFC-AB4E-A45E-015ED530F36B}"/>
                </a:ext>
              </a:extLst>
            </p:cNvPr>
            <p:cNvSpPr/>
            <p:nvPr/>
          </p:nvSpPr>
          <p:spPr>
            <a:xfrm>
              <a:off x="3977535" y="2232208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BD6A674-C0D1-B04E-8796-222C3D685373}"/>
                </a:ext>
              </a:extLst>
            </p:cNvPr>
            <p:cNvSpPr/>
            <p:nvPr/>
          </p:nvSpPr>
          <p:spPr>
            <a:xfrm>
              <a:off x="3977535" y="2416892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1590F4D-1040-DB4C-88AD-3C5EDED4A6C0}"/>
                </a:ext>
              </a:extLst>
            </p:cNvPr>
            <p:cNvSpPr/>
            <p:nvPr/>
          </p:nvSpPr>
          <p:spPr>
            <a:xfrm>
              <a:off x="3977535" y="2614151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4DDBC0D-E3A3-6648-BA30-D7F41262F218}"/>
                </a:ext>
              </a:extLst>
            </p:cNvPr>
            <p:cNvSpPr/>
            <p:nvPr/>
          </p:nvSpPr>
          <p:spPr>
            <a:xfrm>
              <a:off x="3975220" y="2806178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A84E8C-5C79-8640-8D28-2D8D9644576C}"/>
                </a:ext>
              </a:extLst>
            </p:cNvPr>
            <p:cNvSpPr/>
            <p:nvPr/>
          </p:nvSpPr>
          <p:spPr>
            <a:xfrm>
              <a:off x="3975220" y="2990862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9A524A-6E4C-DF47-9910-C8087DE78C70}"/>
              </a:ext>
            </a:extLst>
          </p:cNvPr>
          <p:cNvCxnSpPr>
            <a:cxnSpLocks/>
          </p:cNvCxnSpPr>
          <p:nvPr/>
        </p:nvCxnSpPr>
        <p:spPr>
          <a:xfrm>
            <a:off x="1441022" y="2893622"/>
            <a:ext cx="360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C616F6-3D9B-074C-B075-154A72564C19}"/>
              </a:ext>
            </a:extLst>
          </p:cNvPr>
          <p:cNvGrpSpPr/>
          <p:nvPr/>
        </p:nvGrpSpPr>
        <p:grpSpPr>
          <a:xfrm>
            <a:off x="2528830" y="2282058"/>
            <a:ext cx="221226" cy="1172801"/>
            <a:chOff x="4674479" y="2200004"/>
            <a:chExt cx="221226" cy="117280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31FE316-3A3B-444E-BBD7-49432F20F64C}"/>
                </a:ext>
              </a:extLst>
            </p:cNvPr>
            <p:cNvSpPr/>
            <p:nvPr/>
          </p:nvSpPr>
          <p:spPr>
            <a:xfrm>
              <a:off x="4674479" y="2200004"/>
              <a:ext cx="221226" cy="1172801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447469-E4A4-2B4F-9E8F-29FDABA5C60D}"/>
                </a:ext>
              </a:extLst>
            </p:cNvPr>
            <p:cNvSpPr/>
            <p:nvPr/>
          </p:nvSpPr>
          <p:spPr>
            <a:xfrm>
              <a:off x="4700289" y="222995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3B8415-175A-E043-8E2B-D4C3945C457F}"/>
                </a:ext>
              </a:extLst>
            </p:cNvPr>
            <p:cNvSpPr/>
            <p:nvPr/>
          </p:nvSpPr>
          <p:spPr>
            <a:xfrm>
              <a:off x="4700289" y="2414634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9B80F5-BDEA-F44A-9807-265CE2C063EC}"/>
                </a:ext>
              </a:extLst>
            </p:cNvPr>
            <p:cNvSpPr/>
            <p:nvPr/>
          </p:nvSpPr>
          <p:spPr>
            <a:xfrm>
              <a:off x="4700289" y="2611893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E2B7071-8D95-2C46-BB64-D728F63A8AAA}"/>
                </a:ext>
              </a:extLst>
            </p:cNvPr>
            <p:cNvSpPr/>
            <p:nvPr/>
          </p:nvSpPr>
          <p:spPr>
            <a:xfrm>
              <a:off x="4700289" y="2796577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39E54C-B0D3-E74A-A1F0-1CCBE8D1C6AC}"/>
                </a:ext>
              </a:extLst>
            </p:cNvPr>
            <p:cNvSpPr/>
            <p:nvPr/>
          </p:nvSpPr>
          <p:spPr>
            <a:xfrm>
              <a:off x="4700289" y="299312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7F699E1-3DDA-314F-92BB-0139E3777D1B}"/>
                </a:ext>
              </a:extLst>
            </p:cNvPr>
            <p:cNvSpPr/>
            <p:nvPr/>
          </p:nvSpPr>
          <p:spPr>
            <a:xfrm>
              <a:off x="4700289" y="3177804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3A08F2-666C-054B-B9CB-DC27395C8222}"/>
              </a:ext>
            </a:extLst>
          </p:cNvPr>
          <p:cNvCxnSpPr>
            <a:cxnSpLocks/>
          </p:cNvCxnSpPr>
          <p:nvPr/>
        </p:nvCxnSpPr>
        <p:spPr>
          <a:xfrm>
            <a:off x="2163776" y="2891364"/>
            <a:ext cx="360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0A91DA1-207A-564B-B14B-6DC207BCED2B}"/>
              </a:ext>
            </a:extLst>
          </p:cNvPr>
          <p:cNvGrpSpPr/>
          <p:nvPr/>
        </p:nvGrpSpPr>
        <p:grpSpPr>
          <a:xfrm>
            <a:off x="3115110" y="2068179"/>
            <a:ext cx="221226" cy="1590748"/>
            <a:chOff x="10766057" y="1492714"/>
            <a:chExt cx="221226" cy="1590748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61C99CC3-E10C-0241-8E6A-47DC37DBE7D0}"/>
                </a:ext>
              </a:extLst>
            </p:cNvPr>
            <p:cNvSpPr/>
            <p:nvPr/>
          </p:nvSpPr>
          <p:spPr>
            <a:xfrm>
              <a:off x="10766057" y="1492714"/>
              <a:ext cx="221226" cy="15907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725EB8B-7133-6043-85A5-E84E69E8C89F}"/>
                </a:ext>
              </a:extLst>
            </p:cNvPr>
            <p:cNvSpPr/>
            <p:nvPr/>
          </p:nvSpPr>
          <p:spPr>
            <a:xfrm>
              <a:off x="10791867" y="152266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F7DE2C0-F2D4-1849-9674-D3273781218C}"/>
                </a:ext>
              </a:extLst>
            </p:cNvPr>
            <p:cNvSpPr/>
            <p:nvPr/>
          </p:nvSpPr>
          <p:spPr>
            <a:xfrm>
              <a:off x="10791867" y="1707344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3D4DF0-923B-A846-9925-FB2E8D926405}"/>
                </a:ext>
              </a:extLst>
            </p:cNvPr>
            <p:cNvSpPr/>
            <p:nvPr/>
          </p:nvSpPr>
          <p:spPr>
            <a:xfrm>
              <a:off x="10791867" y="1904603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B9F15D-7A56-9747-8A8D-C72D49E948D7}"/>
                </a:ext>
              </a:extLst>
            </p:cNvPr>
            <p:cNvSpPr/>
            <p:nvPr/>
          </p:nvSpPr>
          <p:spPr>
            <a:xfrm>
              <a:off x="10791867" y="2089287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D19BCD-DBEB-BE43-844F-F8F8C7079E4E}"/>
                </a:ext>
              </a:extLst>
            </p:cNvPr>
            <p:cNvSpPr/>
            <p:nvPr/>
          </p:nvSpPr>
          <p:spPr>
            <a:xfrm>
              <a:off x="10791867" y="228583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00C3AB6-61BF-044A-8DE4-FFD347FBFB96}"/>
                </a:ext>
              </a:extLst>
            </p:cNvPr>
            <p:cNvSpPr/>
            <p:nvPr/>
          </p:nvSpPr>
          <p:spPr>
            <a:xfrm>
              <a:off x="10791867" y="2470514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EEB971E-4B18-F84F-9F83-9D42B717930F}"/>
                </a:ext>
              </a:extLst>
            </p:cNvPr>
            <p:cNvSpPr/>
            <p:nvPr/>
          </p:nvSpPr>
          <p:spPr>
            <a:xfrm>
              <a:off x="10791867" y="2667773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22421A-290B-A74A-AB96-6746A960C434}"/>
                </a:ext>
              </a:extLst>
            </p:cNvPr>
            <p:cNvSpPr/>
            <p:nvPr/>
          </p:nvSpPr>
          <p:spPr>
            <a:xfrm>
              <a:off x="10791867" y="2852457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910875-B92F-1449-B05B-01B127E6B394}"/>
              </a:ext>
            </a:extLst>
          </p:cNvPr>
          <p:cNvCxnSpPr>
            <a:cxnSpLocks/>
          </p:cNvCxnSpPr>
          <p:nvPr/>
        </p:nvCxnSpPr>
        <p:spPr>
          <a:xfrm>
            <a:off x="2750056" y="2892748"/>
            <a:ext cx="360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877AFD5-8EEE-B349-ADEE-F58A4B4F37F2}"/>
              </a:ext>
            </a:extLst>
          </p:cNvPr>
          <p:cNvGrpSpPr/>
          <p:nvPr/>
        </p:nvGrpSpPr>
        <p:grpSpPr>
          <a:xfrm>
            <a:off x="3700670" y="2496688"/>
            <a:ext cx="221226" cy="790107"/>
            <a:chOff x="6056192" y="2685208"/>
            <a:chExt cx="221226" cy="790107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EEA454DE-1248-F24A-8E98-B9031F94DED0}"/>
                </a:ext>
              </a:extLst>
            </p:cNvPr>
            <p:cNvSpPr/>
            <p:nvPr/>
          </p:nvSpPr>
          <p:spPr>
            <a:xfrm>
              <a:off x="6056192" y="2685208"/>
              <a:ext cx="221226" cy="79010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82FC6BE-B02F-A94D-9F45-BC471F284BCC}"/>
                </a:ext>
              </a:extLst>
            </p:cNvPr>
            <p:cNvSpPr/>
            <p:nvPr/>
          </p:nvSpPr>
          <p:spPr>
            <a:xfrm>
              <a:off x="6082002" y="2715154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9C3B9CB-A72E-9446-B046-EF2C1B82BA6B}"/>
                </a:ext>
              </a:extLst>
            </p:cNvPr>
            <p:cNvSpPr/>
            <p:nvPr/>
          </p:nvSpPr>
          <p:spPr>
            <a:xfrm>
              <a:off x="6082002" y="2899838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ABB33D1-BB3F-2742-B056-3937790F63AE}"/>
                </a:ext>
              </a:extLst>
            </p:cNvPr>
            <p:cNvSpPr/>
            <p:nvPr/>
          </p:nvSpPr>
          <p:spPr>
            <a:xfrm>
              <a:off x="6082002" y="3097097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5F7AA26-3C7B-3943-9F9B-5ED600195CA0}"/>
                </a:ext>
              </a:extLst>
            </p:cNvPr>
            <p:cNvSpPr/>
            <p:nvPr/>
          </p:nvSpPr>
          <p:spPr>
            <a:xfrm>
              <a:off x="6082002" y="3281781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57C98CF-892F-514A-BED9-43D5C54222FC}"/>
              </a:ext>
            </a:extLst>
          </p:cNvPr>
          <p:cNvCxnSpPr>
            <a:cxnSpLocks/>
          </p:cNvCxnSpPr>
          <p:nvPr/>
        </p:nvCxnSpPr>
        <p:spPr>
          <a:xfrm>
            <a:off x="3339688" y="2889106"/>
            <a:ext cx="360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EE42CB5-A140-C845-B1A6-9C7B8458043F}"/>
              </a:ext>
            </a:extLst>
          </p:cNvPr>
          <p:cNvSpPr txBox="1"/>
          <p:nvPr/>
        </p:nvSpPr>
        <p:spPr>
          <a:xfrm>
            <a:off x="1007599" y="266131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6E1AED2-ABC2-6F47-BB1C-E6B43B560892}"/>
              </a:ext>
            </a:extLst>
          </p:cNvPr>
          <p:cNvGrpSpPr/>
          <p:nvPr/>
        </p:nvGrpSpPr>
        <p:grpSpPr>
          <a:xfrm>
            <a:off x="787153" y="2014829"/>
            <a:ext cx="221226" cy="1590748"/>
            <a:chOff x="10766057" y="1492714"/>
            <a:chExt cx="221226" cy="1590748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CC37E1B1-4D0B-5A4E-9124-11A4DAB5CE20}"/>
                </a:ext>
              </a:extLst>
            </p:cNvPr>
            <p:cNvSpPr/>
            <p:nvPr/>
          </p:nvSpPr>
          <p:spPr>
            <a:xfrm>
              <a:off x="10766057" y="1492714"/>
              <a:ext cx="221226" cy="15907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A10410B-810D-0C41-B8E0-3C8C1A98B6B0}"/>
                </a:ext>
              </a:extLst>
            </p:cNvPr>
            <p:cNvSpPr/>
            <p:nvPr/>
          </p:nvSpPr>
          <p:spPr>
            <a:xfrm>
              <a:off x="10791867" y="152266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06760DB-0DCB-FE41-9D9B-B92A6198D209}"/>
                </a:ext>
              </a:extLst>
            </p:cNvPr>
            <p:cNvSpPr/>
            <p:nvPr/>
          </p:nvSpPr>
          <p:spPr>
            <a:xfrm>
              <a:off x="10791867" y="1707344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18FB416-0EBC-8F4C-BBA0-964A2BE76214}"/>
                </a:ext>
              </a:extLst>
            </p:cNvPr>
            <p:cNvSpPr/>
            <p:nvPr/>
          </p:nvSpPr>
          <p:spPr>
            <a:xfrm>
              <a:off x="10791867" y="1904603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D859BE9-89EF-2241-9599-671EA6403997}"/>
                </a:ext>
              </a:extLst>
            </p:cNvPr>
            <p:cNvSpPr/>
            <p:nvPr/>
          </p:nvSpPr>
          <p:spPr>
            <a:xfrm>
              <a:off x="10791867" y="2089287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E41C669-8C36-A840-9A5A-795420CBC926}"/>
                </a:ext>
              </a:extLst>
            </p:cNvPr>
            <p:cNvSpPr/>
            <p:nvPr/>
          </p:nvSpPr>
          <p:spPr>
            <a:xfrm>
              <a:off x="10791867" y="228583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B94FBDE-AF1D-3E46-848A-13CF7343F36F}"/>
                </a:ext>
              </a:extLst>
            </p:cNvPr>
            <p:cNvSpPr/>
            <p:nvPr/>
          </p:nvSpPr>
          <p:spPr>
            <a:xfrm>
              <a:off x="10791867" y="2470514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B39B5D6-D865-5244-8CD3-3051864FFC94}"/>
                </a:ext>
              </a:extLst>
            </p:cNvPr>
            <p:cNvSpPr/>
            <p:nvPr/>
          </p:nvSpPr>
          <p:spPr>
            <a:xfrm>
              <a:off x="10791867" y="2667773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A9EFE74-B206-4449-8AB6-71008227C9AF}"/>
                </a:ext>
              </a:extLst>
            </p:cNvPr>
            <p:cNvSpPr/>
            <p:nvPr/>
          </p:nvSpPr>
          <p:spPr>
            <a:xfrm>
              <a:off x="10791867" y="2852457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6DD632-22C7-1542-9CBC-7744188644DC}"/>
              </a:ext>
            </a:extLst>
          </p:cNvPr>
          <p:cNvCxnSpPr>
            <a:cxnSpLocks/>
          </p:cNvCxnSpPr>
          <p:nvPr/>
        </p:nvCxnSpPr>
        <p:spPr>
          <a:xfrm>
            <a:off x="426171" y="2888232"/>
            <a:ext cx="360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2534551-2C73-C04E-AE73-4731912F0172}"/>
              </a:ext>
            </a:extLst>
          </p:cNvPr>
          <p:cNvSpPr txBox="1"/>
          <p:nvPr/>
        </p:nvSpPr>
        <p:spPr>
          <a:xfrm>
            <a:off x="41037" y="270356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A82D75F-2F1E-D640-8E0A-2AE961743097}"/>
              </a:ext>
            </a:extLst>
          </p:cNvPr>
          <p:cNvSpPr txBox="1"/>
          <p:nvPr/>
        </p:nvSpPr>
        <p:spPr>
          <a:xfrm>
            <a:off x="3594589" y="1947900"/>
            <a:ext cx="1791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 units in output layer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AE0F247-5923-2B48-8AD8-05BA84A29DD2}"/>
              </a:ext>
            </a:extLst>
          </p:cNvPr>
          <p:cNvCxnSpPr>
            <a:cxnSpLocks/>
          </p:cNvCxnSpPr>
          <p:nvPr/>
        </p:nvCxnSpPr>
        <p:spPr>
          <a:xfrm>
            <a:off x="3921896" y="2892748"/>
            <a:ext cx="360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889357A-88D2-3C49-8801-55AD33A74A6F}"/>
                  </a:ext>
                </a:extLst>
              </p:cNvPr>
              <p:cNvSpPr txBox="1"/>
              <p:nvPr/>
            </p:nvSpPr>
            <p:spPr>
              <a:xfrm>
                <a:off x="4409226" y="2337756"/>
                <a:ext cx="2067682" cy="110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airplane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bird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cat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889357A-88D2-3C49-8801-55AD33A74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226" y="2337756"/>
                <a:ext cx="2067682" cy="1109984"/>
              </a:xfrm>
              <a:prstGeom prst="rect">
                <a:avLst/>
              </a:prstGeom>
              <a:blipFill>
                <a:blip r:embed="rId3"/>
                <a:stretch>
                  <a:fillRect l="-1829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62308477-77ED-5743-A7B5-E7623EF9B691}"/>
              </a:ext>
            </a:extLst>
          </p:cNvPr>
          <p:cNvSpPr/>
          <p:nvPr/>
        </p:nvSpPr>
        <p:spPr>
          <a:xfrm>
            <a:off x="3610050" y="2289242"/>
            <a:ext cx="414350" cy="1229916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4CADDCF-7484-CC47-AFC2-712797A4F033}"/>
              </a:ext>
            </a:extLst>
          </p:cNvPr>
          <p:cNvCxnSpPr>
            <a:stCxn id="75" idx="2"/>
          </p:cNvCxnSpPr>
          <p:nvPr/>
        </p:nvCxnSpPr>
        <p:spPr>
          <a:xfrm flipH="1">
            <a:off x="3811283" y="3519158"/>
            <a:ext cx="5942" cy="50796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8724A8D-1E3A-1348-80ED-48A5F8777D08}"/>
                  </a:ext>
                </a:extLst>
              </p:cNvPr>
              <p:cNvSpPr txBox="1"/>
              <p:nvPr/>
            </p:nvSpPr>
            <p:spPr>
              <a:xfrm>
                <a:off x="3235488" y="4119022"/>
                <a:ext cx="3637791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Linear part: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8724A8D-1E3A-1348-80ED-48A5F877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488" y="4119022"/>
                <a:ext cx="3637791" cy="381130"/>
              </a:xfrm>
              <a:prstGeom prst="rect">
                <a:avLst/>
              </a:prstGeom>
              <a:blipFill>
                <a:blip r:embed="rId4"/>
                <a:stretch>
                  <a:fillRect l="-139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DD1C3952-E27C-0E47-948A-7C1F6DF86852}"/>
              </a:ext>
            </a:extLst>
          </p:cNvPr>
          <p:cNvSpPr txBox="1"/>
          <p:nvPr/>
        </p:nvSpPr>
        <p:spPr>
          <a:xfrm>
            <a:off x="3259400" y="4592054"/>
            <a:ext cx="168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part: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FF37CFF-2CA2-B241-A87F-3A30533A8C28}"/>
                  </a:ext>
                </a:extLst>
              </p:cNvPr>
              <p:cNvSpPr txBox="1"/>
              <p:nvPr/>
            </p:nvSpPr>
            <p:spPr>
              <a:xfrm>
                <a:off x="4946914" y="4596325"/>
                <a:ext cx="878895" cy="329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FF37CFF-2CA2-B241-A87F-3A30533A8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914" y="4596325"/>
                <a:ext cx="878895" cy="329064"/>
              </a:xfrm>
              <a:prstGeom prst="rect">
                <a:avLst/>
              </a:prstGeom>
              <a:blipFill>
                <a:blip r:embed="rId5"/>
                <a:stretch>
                  <a:fillRect l="-5714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15C055C-1E32-E243-A7AE-7C7A54401196}"/>
                  </a:ext>
                </a:extLst>
              </p:cNvPr>
              <p:cNvSpPr txBox="1"/>
              <p:nvPr/>
            </p:nvSpPr>
            <p:spPr>
              <a:xfrm>
                <a:off x="4945374" y="5080801"/>
                <a:ext cx="1379480" cy="711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15C055C-1E32-E243-A7AE-7C7A54401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374" y="5080801"/>
                <a:ext cx="1379480" cy="711862"/>
              </a:xfrm>
              <a:prstGeom prst="rect">
                <a:avLst/>
              </a:prstGeom>
              <a:blipFill>
                <a:blip r:embed="rId6"/>
                <a:stretch>
                  <a:fillRect l="-909" t="-10526" r="-909" b="-87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51464A7-B5E2-EC40-AB51-E024D6A55118}"/>
                  </a:ext>
                </a:extLst>
              </p:cNvPr>
              <p:cNvSpPr txBox="1"/>
              <p:nvPr/>
            </p:nvSpPr>
            <p:spPr>
              <a:xfrm>
                <a:off x="7062604" y="4171087"/>
                <a:ext cx="4744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51464A7-B5E2-EC40-AB51-E024D6A55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604" y="4171087"/>
                <a:ext cx="474489" cy="276999"/>
              </a:xfrm>
              <a:prstGeom prst="rect">
                <a:avLst/>
              </a:prstGeom>
              <a:blipFill>
                <a:blip r:embed="rId7"/>
                <a:stretch>
                  <a:fillRect l="-7895" r="-10526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FF3D539-ED63-CB40-9868-3481AFA742BA}"/>
                  </a:ext>
                </a:extLst>
              </p:cNvPr>
              <p:cNvSpPr txBox="1"/>
              <p:nvPr/>
            </p:nvSpPr>
            <p:spPr>
              <a:xfrm>
                <a:off x="7062603" y="4638220"/>
                <a:ext cx="4744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FF3D539-ED63-CB40-9868-3481AFA74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603" y="4638220"/>
                <a:ext cx="474489" cy="276999"/>
              </a:xfrm>
              <a:prstGeom prst="rect">
                <a:avLst/>
              </a:prstGeom>
              <a:blipFill>
                <a:blip r:embed="rId7"/>
                <a:stretch>
                  <a:fillRect l="-7895" r="-10526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E37E373-4C15-0C44-A23E-202D1FB3F1FD}"/>
                  </a:ext>
                </a:extLst>
              </p:cNvPr>
              <p:cNvSpPr txBox="1"/>
              <p:nvPr/>
            </p:nvSpPr>
            <p:spPr>
              <a:xfrm>
                <a:off x="7062603" y="5298232"/>
                <a:ext cx="4744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E37E373-4C15-0C44-A23E-202D1FB3F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603" y="5298232"/>
                <a:ext cx="474489" cy="276999"/>
              </a:xfrm>
              <a:prstGeom prst="rect">
                <a:avLst/>
              </a:prstGeom>
              <a:blipFill>
                <a:blip r:embed="rId7"/>
                <a:stretch>
                  <a:fillRect l="-7895" r="-10526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13C7213-763A-F449-8569-3FC60FACE99C}"/>
              </a:ext>
            </a:extLst>
          </p:cNvPr>
          <p:cNvSpPr txBox="1"/>
          <p:nvPr/>
        </p:nvSpPr>
        <p:spPr>
          <a:xfrm>
            <a:off x="4842782" y="6084276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 which,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892BEF6-3BA3-5049-B0EF-354D9D81A174}"/>
                  </a:ext>
                </a:extLst>
              </p:cNvPr>
              <p:cNvSpPr txBox="1"/>
              <p:nvPr/>
            </p:nvSpPr>
            <p:spPr>
              <a:xfrm>
                <a:off x="5726357" y="6015147"/>
                <a:ext cx="1071575" cy="469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892BEF6-3BA3-5049-B0EF-354D9D81A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57" y="6015147"/>
                <a:ext cx="1071575" cy="469231"/>
              </a:xfrm>
              <a:prstGeom prst="rect">
                <a:avLst/>
              </a:prstGeom>
              <a:blipFill>
                <a:blip r:embed="rId8"/>
                <a:stretch>
                  <a:fillRect l="-1176" t="-31579" r="-2353" b="-10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69E6C3C-BE16-F04C-8EF8-A74874201C0A}"/>
              </a:ext>
            </a:extLst>
          </p:cNvPr>
          <p:cNvCxnSpPr/>
          <p:nvPr/>
        </p:nvCxnSpPr>
        <p:spPr>
          <a:xfrm>
            <a:off x="8120343" y="2281954"/>
            <a:ext cx="0" cy="422404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4C89845-09B0-0647-95AC-045B216D06B0}"/>
                  </a:ext>
                </a:extLst>
              </p:cNvPr>
              <p:cNvSpPr/>
              <p:nvPr/>
            </p:nvSpPr>
            <p:spPr>
              <a:xfrm>
                <a:off x="8372015" y="2183741"/>
                <a:ext cx="1115947" cy="886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4C89845-09B0-0647-95AC-045B216D0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015" y="2183741"/>
                <a:ext cx="1115947" cy="8860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5097611-4BCE-334C-942A-0D209CB60BB2}"/>
                  </a:ext>
                </a:extLst>
              </p:cNvPr>
              <p:cNvSpPr/>
              <p:nvPr/>
            </p:nvSpPr>
            <p:spPr>
              <a:xfrm>
                <a:off x="9456904" y="2187364"/>
                <a:ext cx="2352888" cy="899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54.60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2.72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0.37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7.39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5097611-4BCE-334C-942A-0D209CB60B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904" y="2187364"/>
                <a:ext cx="2352888" cy="899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224ABCA-3AD6-4649-8DC3-F0F154A69BFA}"/>
                  </a:ext>
                </a:extLst>
              </p:cNvPr>
              <p:cNvSpPr/>
              <p:nvPr/>
            </p:nvSpPr>
            <p:spPr>
              <a:xfrm>
                <a:off x="8137109" y="3172468"/>
                <a:ext cx="3702873" cy="721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=54.60+2.72+0.37+7.390=65.07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224ABCA-3AD6-4649-8DC3-F0F154A69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109" y="3172468"/>
                <a:ext cx="3702873" cy="721480"/>
              </a:xfrm>
              <a:prstGeom prst="rect">
                <a:avLst/>
              </a:prstGeom>
              <a:blipFill>
                <a:blip r:embed="rId11"/>
                <a:stretch>
                  <a:fillRect l="-15068" t="-87931" b="-1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F945004-DF49-CC4C-A41E-3C37FBB83E6F}"/>
                  </a:ext>
                </a:extLst>
              </p:cNvPr>
              <p:cNvSpPr/>
              <p:nvPr/>
            </p:nvSpPr>
            <p:spPr>
              <a:xfrm>
                <a:off x="8733044" y="4002261"/>
                <a:ext cx="2568074" cy="942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54.60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/65.07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2.72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/65.07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0.37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/65.07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7.39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/65.07</m:t>
                              </m:r>
                            </m:e>
                          </m:eqAr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0.84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0.04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.01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0.11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F945004-DF49-CC4C-A41E-3C37FBB83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044" y="4002261"/>
                <a:ext cx="2568074" cy="942887"/>
              </a:xfrm>
              <a:prstGeom prst="rect">
                <a:avLst/>
              </a:prstGeom>
              <a:blipFill>
                <a:blip r:embed="rId1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53C30CE4-2E1E-5841-93E7-BF14A4ADB140}"/>
              </a:ext>
            </a:extLst>
          </p:cNvPr>
          <p:cNvSpPr txBox="1"/>
          <p:nvPr/>
        </p:nvSpPr>
        <p:spPr>
          <a:xfrm>
            <a:off x="9244064" y="5080801"/>
            <a:ext cx="1649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</a:t>
            </a:r>
            <a:r>
              <a:rPr lang="en-US" sz="1400" dirty="0" err="1"/>
              <a:t>airplane|X</a:t>
            </a:r>
            <a:r>
              <a:rPr lang="en-US" sz="1400" dirty="0"/>
              <a:t>) = 0.84</a:t>
            </a:r>
          </a:p>
          <a:p>
            <a:r>
              <a:rPr lang="en-US" sz="1400" dirty="0"/>
              <a:t>P(</a:t>
            </a:r>
            <a:r>
              <a:rPr lang="en-US" sz="1400" dirty="0" err="1"/>
              <a:t>bird|X</a:t>
            </a:r>
            <a:r>
              <a:rPr lang="en-US" sz="1400" dirty="0"/>
              <a:t>) = 0.04</a:t>
            </a:r>
          </a:p>
          <a:p>
            <a:r>
              <a:rPr lang="en-US" sz="1400" dirty="0"/>
              <a:t>P(</a:t>
            </a:r>
            <a:r>
              <a:rPr lang="en-US" sz="1400" dirty="0" err="1"/>
              <a:t>cat|X</a:t>
            </a:r>
            <a:r>
              <a:rPr lang="en-US" sz="1400" dirty="0"/>
              <a:t>) = 0.01</a:t>
            </a:r>
          </a:p>
          <a:p>
            <a:r>
              <a:rPr lang="en-US" sz="1400" dirty="0"/>
              <a:t>P(</a:t>
            </a:r>
            <a:r>
              <a:rPr lang="en-US" sz="1400" dirty="0" err="1"/>
              <a:t>dog|X</a:t>
            </a:r>
            <a:r>
              <a:rPr lang="en-US" sz="1400" dirty="0"/>
              <a:t>) = 0.11</a:t>
            </a:r>
          </a:p>
        </p:txBody>
      </p:sp>
      <p:sp>
        <p:nvSpPr>
          <p:cNvPr id="96" name="Left Brace 95">
            <a:extLst>
              <a:ext uri="{FF2B5EF4-FFF2-40B4-BE49-F238E27FC236}">
                <a16:creationId xmlns:a16="http://schemas.microsoft.com/office/drawing/2014/main" id="{275E1A45-B957-6040-BD84-B62A1B184C1B}"/>
              </a:ext>
            </a:extLst>
          </p:cNvPr>
          <p:cNvSpPr/>
          <p:nvPr/>
        </p:nvSpPr>
        <p:spPr>
          <a:xfrm>
            <a:off x="2914830" y="4768540"/>
            <a:ext cx="374562" cy="84321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BD475FD-98C2-1446-AEFE-20DBB9AEDECE}"/>
              </a:ext>
            </a:extLst>
          </p:cNvPr>
          <p:cNvSpPr txBox="1"/>
          <p:nvPr/>
        </p:nvSpPr>
        <p:spPr>
          <a:xfrm>
            <a:off x="1119341" y="4866979"/>
            <a:ext cx="1925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r>
              <a:rPr lang="en-US" dirty="0"/>
              <a:t> activation</a:t>
            </a:r>
          </a:p>
          <a:p>
            <a:r>
              <a:rPr lang="en-US" dirty="0"/>
              <a:t>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C461214-372F-8E40-9558-05DEA23E6D40}"/>
                  </a:ext>
                </a:extLst>
              </p:cNvPr>
              <p:cNvSpPr txBox="1"/>
              <p:nvPr/>
            </p:nvSpPr>
            <p:spPr>
              <a:xfrm>
                <a:off x="1119341" y="5588981"/>
                <a:ext cx="1792478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Input: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C461214-372F-8E40-9558-05DEA23E6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341" y="5588981"/>
                <a:ext cx="1792478" cy="381130"/>
              </a:xfrm>
              <a:prstGeom prst="rect">
                <a:avLst/>
              </a:prstGeom>
              <a:blipFill>
                <a:blip r:embed="rId13"/>
                <a:stretch>
                  <a:fillRect l="-2113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2B8EF6E-DAC9-2C45-B331-B3E6C4200A7F}"/>
                  </a:ext>
                </a:extLst>
              </p:cNvPr>
              <p:cNvSpPr txBox="1"/>
              <p:nvPr/>
            </p:nvSpPr>
            <p:spPr>
              <a:xfrm>
                <a:off x="1116330" y="5943826"/>
                <a:ext cx="1974387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Output: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2B8EF6E-DAC9-2C45-B331-B3E6C4200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330" y="5943826"/>
                <a:ext cx="1974387" cy="381130"/>
              </a:xfrm>
              <a:prstGeom prst="rect">
                <a:avLst/>
              </a:prstGeom>
              <a:blipFill>
                <a:blip r:embed="rId14"/>
                <a:stretch>
                  <a:fillRect l="-192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Date Placeholder 99">
            <a:extLst>
              <a:ext uri="{FF2B5EF4-FFF2-40B4-BE49-F238E27FC236}">
                <a16:creationId xmlns:a16="http://schemas.microsoft.com/office/drawing/2014/main" id="{296455A8-ACF4-D946-A182-1A324AF41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4DEE1-5150-DB43-B178-118F436540D5}" type="datetime1">
              <a:rPr lang="en-US" smtClean="0"/>
              <a:t>10/15/18</a:t>
            </a:fld>
            <a:endParaRPr lang="en-US"/>
          </a:p>
        </p:txBody>
      </p:sp>
      <p:sp>
        <p:nvSpPr>
          <p:cNvPr id="101" name="Footer Placeholder 100">
            <a:extLst>
              <a:ext uri="{FF2B5EF4-FFF2-40B4-BE49-F238E27FC236}">
                <a16:creationId xmlns:a16="http://schemas.microsoft.com/office/drawing/2014/main" id="{CF692206-A067-C143-A9DF-3DEE4A9B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102" name="Slide Number Placeholder 101">
            <a:extLst>
              <a:ext uri="{FF2B5EF4-FFF2-40B4-BE49-F238E27FC236}">
                <a16:creationId xmlns:a16="http://schemas.microsoft.com/office/drawing/2014/main" id="{55D5B46A-8CB8-534C-908C-E51E9793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4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9" grpId="0"/>
      <p:bldP spid="74" grpId="0"/>
      <p:bldP spid="75" grpId="0" animBg="1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90" grpId="0"/>
      <p:bldP spid="91" grpId="0"/>
      <p:bldP spid="93" grpId="0"/>
      <p:bldP spid="94" grpId="0"/>
      <p:bldP spid="95" grpId="0"/>
      <p:bldP spid="96" grpId="0" animBg="1"/>
      <p:bldP spid="97" grpId="0"/>
      <p:bldP spid="98" grpId="0"/>
      <p:bldP spid="9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CD179-F7AC-0049-B15A-C97AF8DCF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Softmax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layer: loss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F6DED-F3F1-3D40-9A20-3659F628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1E4D9B-3A51-E645-B589-E7B76DE0F18D}"/>
                  </a:ext>
                </a:extLst>
              </p:cNvPr>
              <p:cNvSpPr txBox="1"/>
              <p:nvPr/>
            </p:nvSpPr>
            <p:spPr>
              <a:xfrm>
                <a:off x="4152391" y="1567478"/>
                <a:ext cx="3887218" cy="369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Cross entropy loss: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1E4D9B-3A51-E645-B589-E7B76DE0F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391" y="1567478"/>
                <a:ext cx="3887218" cy="369588"/>
              </a:xfrm>
              <a:prstGeom prst="rect">
                <a:avLst/>
              </a:prstGeom>
              <a:blipFill>
                <a:blip r:embed="rId3"/>
                <a:stretch>
                  <a:fillRect l="-977" t="-103226" b="-15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837058-B750-AB4B-AC52-B6FF59A3D56F}"/>
                  </a:ext>
                </a:extLst>
              </p:cNvPr>
              <p:cNvSpPr/>
              <p:nvPr/>
            </p:nvSpPr>
            <p:spPr>
              <a:xfrm>
                <a:off x="838200" y="1426702"/>
                <a:ext cx="2241639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0.84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0.04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.01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0.11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837058-B750-AB4B-AC52-B6FF59A3D5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26702"/>
                <a:ext cx="2241639" cy="1112805"/>
              </a:xfrm>
              <a:prstGeom prst="rect">
                <a:avLst/>
              </a:prstGeom>
              <a:blipFill>
                <a:blip r:embed="rId4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9FBB61-D565-8842-9754-D188A39ED769}"/>
                  </a:ext>
                </a:extLst>
              </p:cNvPr>
              <p:cNvSpPr/>
              <p:nvPr/>
            </p:nvSpPr>
            <p:spPr>
              <a:xfrm>
                <a:off x="838200" y="2686049"/>
                <a:ext cx="2241639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0.84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0.04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.01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0.11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9FBB61-D565-8842-9754-D188A39ED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86049"/>
                <a:ext cx="2241639" cy="1112805"/>
              </a:xfrm>
              <a:prstGeom prst="rect">
                <a:avLst/>
              </a:prstGeom>
              <a:blipFill>
                <a:blip r:embed="rId5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5B975DA-BA1D-3E4F-9B07-0F3457872E8E}"/>
              </a:ext>
            </a:extLst>
          </p:cNvPr>
          <p:cNvSpPr txBox="1"/>
          <p:nvPr/>
        </p:nvSpPr>
        <p:spPr>
          <a:xfrm>
            <a:off x="3097190" y="175227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😊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F13061-A075-C348-92E0-E2AB76B2C714}"/>
              </a:ext>
            </a:extLst>
          </p:cNvPr>
          <p:cNvSpPr txBox="1"/>
          <p:nvPr/>
        </p:nvSpPr>
        <p:spPr>
          <a:xfrm>
            <a:off x="3097190" y="301161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🙁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CE5624-CB12-3A4A-AB7B-62B31F82C739}"/>
                  </a:ext>
                </a:extLst>
              </p:cNvPr>
              <p:cNvSpPr txBox="1"/>
              <p:nvPr/>
            </p:nvSpPr>
            <p:spPr>
              <a:xfrm>
                <a:off x="4152391" y="2039718"/>
                <a:ext cx="75633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Measures the distance between output distribution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600" dirty="0"/>
                  <a:t>) and the actual distribution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CE5624-CB12-3A4A-AB7B-62B31F82C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391" y="2039718"/>
                <a:ext cx="7563359" cy="338554"/>
              </a:xfrm>
              <a:prstGeom prst="rect">
                <a:avLst/>
              </a:prstGeom>
              <a:blipFill>
                <a:blip r:embed="rId6"/>
                <a:stretch>
                  <a:fillRect l="-335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73CD619-AB2C-8C48-B8ED-9829340C2B58}"/>
              </a:ext>
            </a:extLst>
          </p:cNvPr>
          <p:cNvSpPr txBox="1"/>
          <p:nvPr/>
        </p:nvSpPr>
        <p:spPr>
          <a:xfrm>
            <a:off x="275442" y="18446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1️⃣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C67810-AB46-9A43-8DC8-AFBC62F3710F}"/>
              </a:ext>
            </a:extLst>
          </p:cNvPr>
          <p:cNvSpPr txBox="1"/>
          <p:nvPr/>
        </p:nvSpPr>
        <p:spPr>
          <a:xfrm>
            <a:off x="275442" y="31039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2️⃣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9646C4-9DD6-3142-8C8E-EDDA00861809}"/>
                  </a:ext>
                </a:extLst>
              </p:cNvPr>
              <p:cNvSpPr txBox="1"/>
              <p:nvPr/>
            </p:nvSpPr>
            <p:spPr>
              <a:xfrm>
                <a:off x="4224781" y="2842341"/>
                <a:ext cx="28463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 1️⃣,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0.84</m:t>
                            </m:r>
                          </m:e>
                        </m:d>
                      </m:e>
                    </m:func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0.174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9646C4-9DD6-3142-8C8E-EDDA0086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781" y="2842341"/>
                <a:ext cx="2846357" cy="338554"/>
              </a:xfrm>
              <a:prstGeom prst="rect">
                <a:avLst/>
              </a:prstGeom>
              <a:blipFill>
                <a:blip r:embed="rId7"/>
                <a:stretch>
                  <a:fillRect l="-889" t="-3704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A86706-ED5C-E743-8B8C-4FF7D4E34914}"/>
                  </a:ext>
                </a:extLst>
              </p:cNvPr>
              <p:cNvSpPr txBox="1"/>
              <p:nvPr/>
            </p:nvSpPr>
            <p:spPr>
              <a:xfrm>
                <a:off x="4224781" y="3288617"/>
                <a:ext cx="27325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 2️⃣,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0.04</m:t>
                            </m:r>
                          </m:e>
                        </m:d>
                      </m:e>
                    </m:func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3.22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A86706-ED5C-E743-8B8C-4FF7D4E34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781" y="3288617"/>
                <a:ext cx="2732543" cy="338554"/>
              </a:xfrm>
              <a:prstGeom prst="rect">
                <a:avLst/>
              </a:prstGeom>
              <a:blipFill>
                <a:blip r:embed="rId8"/>
                <a:stretch>
                  <a:fillRect l="-926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2C6B40-3A73-0F48-8DCD-EB5B81BEB370}"/>
              </a:ext>
            </a:extLst>
          </p:cNvPr>
          <p:cNvCxnSpPr/>
          <p:nvPr/>
        </p:nvCxnSpPr>
        <p:spPr>
          <a:xfrm>
            <a:off x="514350" y="3954780"/>
            <a:ext cx="109270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61C06C3-5C80-B443-9D28-0C1E1D92C536}"/>
              </a:ext>
            </a:extLst>
          </p:cNvPr>
          <p:cNvSpPr/>
          <p:nvPr/>
        </p:nvSpPr>
        <p:spPr>
          <a:xfrm>
            <a:off x="838200" y="4330262"/>
            <a:ext cx="444062" cy="444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A7B0F5D-8658-364D-A718-809F229D1E92}"/>
              </a:ext>
            </a:extLst>
          </p:cNvPr>
          <p:cNvSpPr/>
          <p:nvPr/>
        </p:nvSpPr>
        <p:spPr>
          <a:xfrm>
            <a:off x="838200" y="4876068"/>
            <a:ext cx="444062" cy="444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CB84F1-9117-DA4F-A6BD-99345AD49355}"/>
              </a:ext>
            </a:extLst>
          </p:cNvPr>
          <p:cNvSpPr/>
          <p:nvPr/>
        </p:nvSpPr>
        <p:spPr>
          <a:xfrm>
            <a:off x="838200" y="5421874"/>
            <a:ext cx="444062" cy="444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4AAA577-9847-F946-8EFC-EA6C0C3F3686}"/>
              </a:ext>
            </a:extLst>
          </p:cNvPr>
          <p:cNvSpPr/>
          <p:nvPr/>
        </p:nvSpPr>
        <p:spPr>
          <a:xfrm>
            <a:off x="838200" y="5967680"/>
            <a:ext cx="444062" cy="444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33FE15-19BA-B446-B46D-E8F91D1E80E6}"/>
              </a:ext>
            </a:extLst>
          </p:cNvPr>
          <p:cNvCxnSpPr>
            <a:stCxn id="19" idx="0"/>
            <a:endCxn id="19" idx="4"/>
          </p:cNvCxnSpPr>
          <p:nvPr/>
        </p:nvCxnSpPr>
        <p:spPr>
          <a:xfrm>
            <a:off x="1060231" y="4330262"/>
            <a:ext cx="0" cy="444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45B5F0F-7B6C-CB43-81F4-48030F199171}"/>
              </a:ext>
            </a:extLst>
          </p:cNvPr>
          <p:cNvCxnSpPr>
            <a:cxnSpLocks/>
            <a:stCxn id="20" idx="0"/>
            <a:endCxn id="20" idx="4"/>
          </p:cNvCxnSpPr>
          <p:nvPr/>
        </p:nvCxnSpPr>
        <p:spPr>
          <a:xfrm>
            <a:off x="1060231" y="4876068"/>
            <a:ext cx="0" cy="444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C11423-B721-2E4D-88D6-EE4B3A358ECB}"/>
              </a:ext>
            </a:extLst>
          </p:cNvPr>
          <p:cNvCxnSpPr>
            <a:cxnSpLocks/>
            <a:stCxn id="21" idx="0"/>
            <a:endCxn id="21" idx="4"/>
          </p:cNvCxnSpPr>
          <p:nvPr/>
        </p:nvCxnSpPr>
        <p:spPr>
          <a:xfrm>
            <a:off x="1060231" y="5421874"/>
            <a:ext cx="0" cy="444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B7B271-8AD8-6C42-940E-E02767FAF0EC}"/>
              </a:ext>
            </a:extLst>
          </p:cNvPr>
          <p:cNvCxnSpPr>
            <a:cxnSpLocks/>
            <a:stCxn id="22" idx="0"/>
            <a:endCxn id="22" idx="4"/>
          </p:cNvCxnSpPr>
          <p:nvPr/>
        </p:nvCxnSpPr>
        <p:spPr>
          <a:xfrm>
            <a:off x="1060231" y="5967680"/>
            <a:ext cx="0" cy="444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2F2749-2A8D-3643-BA85-CB80DE45F3D3}"/>
                  </a:ext>
                </a:extLst>
              </p:cNvPr>
              <p:cNvSpPr txBox="1"/>
              <p:nvPr/>
            </p:nvSpPr>
            <p:spPr>
              <a:xfrm>
                <a:off x="576718" y="4224797"/>
                <a:ext cx="2614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2F2749-2A8D-3643-BA85-CB80DE45F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18" y="4224797"/>
                <a:ext cx="261482" cy="276999"/>
              </a:xfrm>
              <a:prstGeom prst="rect">
                <a:avLst/>
              </a:prstGeom>
              <a:blipFill>
                <a:blip r:embed="rId9"/>
                <a:stretch>
                  <a:fillRect l="-4545" r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E62C3DD-3576-5149-AA3D-8F3D66119058}"/>
                  </a:ext>
                </a:extLst>
              </p:cNvPr>
              <p:cNvSpPr txBox="1"/>
              <p:nvPr/>
            </p:nvSpPr>
            <p:spPr>
              <a:xfrm>
                <a:off x="576718" y="4793044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E62C3DD-3576-5149-AA3D-8F3D66119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18" y="4793044"/>
                <a:ext cx="266803" cy="276999"/>
              </a:xfrm>
              <a:prstGeom prst="rect">
                <a:avLst/>
              </a:prstGeom>
              <a:blipFill>
                <a:blip r:embed="rId10"/>
                <a:stretch>
                  <a:fillRect l="-4545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43E183-2671-DB4D-AED4-3A0831F14E36}"/>
                  </a:ext>
                </a:extLst>
              </p:cNvPr>
              <p:cNvSpPr txBox="1"/>
              <p:nvPr/>
            </p:nvSpPr>
            <p:spPr>
              <a:xfrm>
                <a:off x="576718" y="5320130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43E183-2671-DB4D-AED4-3A0831F14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18" y="5320130"/>
                <a:ext cx="266803" cy="276999"/>
              </a:xfrm>
              <a:prstGeom prst="rect">
                <a:avLst/>
              </a:prstGeom>
              <a:blipFill>
                <a:blip r:embed="rId11"/>
                <a:stretch>
                  <a:fillRect l="-4545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1DC123-2677-E643-A931-F8A7BAEF16E2}"/>
                  </a:ext>
                </a:extLst>
              </p:cNvPr>
              <p:cNvSpPr txBox="1"/>
              <p:nvPr/>
            </p:nvSpPr>
            <p:spPr>
              <a:xfrm>
                <a:off x="576718" y="5870904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1DC123-2677-E643-A931-F8A7BAEF1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18" y="5870904"/>
                <a:ext cx="266803" cy="276999"/>
              </a:xfrm>
              <a:prstGeom prst="rect">
                <a:avLst/>
              </a:prstGeom>
              <a:blipFill>
                <a:blip r:embed="rId12"/>
                <a:stretch>
                  <a:fillRect l="-4545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1867A29-A9CA-5847-B75D-BC5E7316CF98}"/>
                  </a:ext>
                </a:extLst>
              </p:cNvPr>
              <p:cNvSpPr txBox="1"/>
              <p:nvPr/>
            </p:nvSpPr>
            <p:spPr>
              <a:xfrm>
                <a:off x="1316305" y="4224797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1867A29-A9CA-5847-B75D-BC5E7316C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305" y="4224797"/>
                <a:ext cx="283154" cy="276999"/>
              </a:xfrm>
              <a:prstGeom prst="rect">
                <a:avLst/>
              </a:prstGeom>
              <a:blipFill>
                <a:blip r:embed="rId13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E2E4F6-A3F0-C946-B4A1-B669D32BFDAF}"/>
                  </a:ext>
                </a:extLst>
              </p:cNvPr>
              <p:cNvSpPr txBox="1"/>
              <p:nvPr/>
            </p:nvSpPr>
            <p:spPr>
              <a:xfrm>
                <a:off x="1316305" y="4793044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E2E4F6-A3F0-C946-B4A1-B669D32BF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305" y="4793044"/>
                <a:ext cx="288477" cy="276999"/>
              </a:xfrm>
              <a:prstGeom prst="rect">
                <a:avLst/>
              </a:prstGeom>
              <a:blipFill>
                <a:blip r:embed="rId14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2B39B8-C462-224D-970E-9E8DA7B98C51}"/>
                  </a:ext>
                </a:extLst>
              </p:cNvPr>
              <p:cNvSpPr txBox="1"/>
              <p:nvPr/>
            </p:nvSpPr>
            <p:spPr>
              <a:xfrm>
                <a:off x="1316305" y="5320130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2B39B8-C462-224D-970E-9E8DA7B98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305" y="5320130"/>
                <a:ext cx="288477" cy="276999"/>
              </a:xfrm>
              <a:prstGeom prst="rect">
                <a:avLst/>
              </a:prstGeom>
              <a:blipFill>
                <a:blip r:embed="rId15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23312D-8542-DC40-8C67-40390D246B18}"/>
                  </a:ext>
                </a:extLst>
              </p:cNvPr>
              <p:cNvSpPr txBox="1"/>
              <p:nvPr/>
            </p:nvSpPr>
            <p:spPr>
              <a:xfrm>
                <a:off x="1316305" y="5870904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23312D-8542-DC40-8C67-40390D246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305" y="5870904"/>
                <a:ext cx="288477" cy="276999"/>
              </a:xfrm>
              <a:prstGeom prst="rect">
                <a:avLst/>
              </a:prstGeom>
              <a:blipFill>
                <a:blip r:embed="rId16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2324AAA-35C4-E34D-AC19-62FDF030D051}"/>
                  </a:ext>
                </a:extLst>
              </p:cNvPr>
              <p:cNvSpPr/>
              <p:nvPr/>
            </p:nvSpPr>
            <p:spPr>
              <a:xfrm>
                <a:off x="2029557" y="4152454"/>
                <a:ext cx="1768369" cy="490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2324AAA-35C4-E34D-AC19-62FDF030D0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557" y="4152454"/>
                <a:ext cx="1768369" cy="490647"/>
              </a:xfrm>
              <a:prstGeom prst="rect">
                <a:avLst/>
              </a:prstGeom>
              <a:blipFill>
                <a:blip r:embed="rId17"/>
                <a:stretch>
                  <a:fillRect l="-2143" t="-152500" b="-2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ight Arrow 43">
            <a:extLst>
              <a:ext uri="{FF2B5EF4-FFF2-40B4-BE49-F238E27FC236}">
                <a16:creationId xmlns:a16="http://schemas.microsoft.com/office/drawing/2014/main" id="{4623F508-5B22-A74C-B8DA-CA726976E275}"/>
              </a:ext>
            </a:extLst>
          </p:cNvPr>
          <p:cNvSpPr/>
          <p:nvPr/>
        </p:nvSpPr>
        <p:spPr>
          <a:xfrm>
            <a:off x="3850100" y="4654037"/>
            <a:ext cx="367862" cy="22203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3404E8-08DA-C54E-B02E-62F651C7C2B8}"/>
                  </a:ext>
                </a:extLst>
              </p:cNvPr>
              <p:cNvSpPr txBox="1"/>
              <p:nvPr/>
            </p:nvSpPr>
            <p:spPr>
              <a:xfrm>
                <a:off x="4419594" y="4542042"/>
                <a:ext cx="1523494" cy="446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3404E8-08DA-C54E-B02E-62F651C7C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4" y="4542042"/>
                <a:ext cx="1523494" cy="446020"/>
              </a:xfrm>
              <a:prstGeom prst="rect">
                <a:avLst/>
              </a:prstGeom>
              <a:blipFill>
                <a:blip r:embed="rId18"/>
                <a:stretch>
                  <a:fillRect l="-11667" t="-172222" b="-25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AE49A94-35F0-B549-8CD6-04BD49724B77}"/>
                  </a:ext>
                </a:extLst>
              </p:cNvPr>
              <p:cNvSpPr/>
              <p:nvPr/>
            </p:nvSpPr>
            <p:spPr>
              <a:xfrm>
                <a:off x="2331951" y="4800866"/>
                <a:ext cx="1043299" cy="5383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AE49A94-35F0-B549-8CD6-04BD49724B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951" y="4800866"/>
                <a:ext cx="1043299" cy="53835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BFC2A2-AEF8-5840-BC44-E08EC6FB3D24}"/>
                  </a:ext>
                </a:extLst>
              </p:cNvPr>
              <p:cNvSpPr txBox="1"/>
              <p:nvPr/>
            </p:nvSpPr>
            <p:spPr>
              <a:xfrm>
                <a:off x="5985830" y="4552293"/>
                <a:ext cx="1251881" cy="446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BFC2A2-AEF8-5840-BC44-E08EC6FB3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830" y="4552293"/>
                <a:ext cx="1251881" cy="446020"/>
              </a:xfrm>
              <a:prstGeom prst="rect">
                <a:avLst/>
              </a:prstGeom>
              <a:blipFill>
                <a:blip r:embed="rId20"/>
                <a:stretch>
                  <a:fillRect l="-24000" t="-164865" b="-245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3EFF754-A8F4-0B44-9410-A6125BB8AB6D}"/>
                  </a:ext>
                </a:extLst>
              </p:cNvPr>
              <p:cNvSpPr txBox="1"/>
              <p:nvPr/>
            </p:nvSpPr>
            <p:spPr>
              <a:xfrm>
                <a:off x="7861746" y="4129264"/>
                <a:ext cx="3306546" cy="1273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sup>
                                      </m:sSup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limLoc m:val="subSup"/>
                                          <m:supHide m:val="on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9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sup>
                                      </m:sSup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limLoc m:val="subSup"/>
                                          <m:supHide m:val="on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9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3EFF754-A8F4-0B44-9410-A6125BB8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746" y="4129264"/>
                <a:ext cx="3306546" cy="1273041"/>
              </a:xfrm>
              <a:prstGeom prst="rect">
                <a:avLst/>
              </a:prstGeom>
              <a:blipFill>
                <a:blip r:embed="rId21"/>
                <a:stretch>
                  <a:fillRect r="-383" b="-38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6EDF61E1-0588-A846-A92B-65F8FD271B8F}"/>
              </a:ext>
            </a:extLst>
          </p:cNvPr>
          <p:cNvSpPr/>
          <p:nvPr/>
        </p:nvSpPr>
        <p:spPr>
          <a:xfrm>
            <a:off x="6873766" y="4501796"/>
            <a:ext cx="363945" cy="56824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F09DD8-6F1B-D64A-8220-E96B8FCD9A9E}"/>
              </a:ext>
            </a:extLst>
          </p:cNvPr>
          <p:cNvSpPr/>
          <p:nvPr/>
        </p:nvSpPr>
        <p:spPr>
          <a:xfrm>
            <a:off x="7857636" y="4495738"/>
            <a:ext cx="363945" cy="56824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843BCD64-0577-1248-B1E0-8B68CA6C186D}"/>
              </a:ext>
            </a:extLst>
          </p:cNvPr>
          <p:cNvSpPr/>
          <p:nvPr/>
        </p:nvSpPr>
        <p:spPr>
          <a:xfrm>
            <a:off x="3850100" y="5925872"/>
            <a:ext cx="367862" cy="22203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71D3C4E-0F2D-204E-BFFB-F485A4B6EFD6}"/>
                  </a:ext>
                </a:extLst>
              </p:cNvPr>
              <p:cNvSpPr/>
              <p:nvPr/>
            </p:nvSpPr>
            <p:spPr>
              <a:xfrm>
                <a:off x="4368027" y="5767710"/>
                <a:ext cx="3495380" cy="5383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71D3C4E-0F2D-204E-BFFB-F485A4B6E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027" y="5767710"/>
                <a:ext cx="3495380" cy="538353"/>
              </a:xfrm>
              <a:prstGeom prst="rect">
                <a:avLst/>
              </a:prstGeom>
              <a:blipFill>
                <a:blip r:embed="rId22"/>
                <a:stretch>
                  <a:fillRect t="-131818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4407E88-5C87-264A-8610-2A4478DE4F2B}"/>
                  </a:ext>
                </a:extLst>
              </p:cNvPr>
              <p:cNvSpPr txBox="1"/>
              <p:nvPr/>
            </p:nvSpPr>
            <p:spPr>
              <a:xfrm>
                <a:off x="7857636" y="5865936"/>
                <a:ext cx="2062936" cy="39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4407E88-5C87-264A-8610-2A4478DE4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36" y="5865936"/>
                <a:ext cx="2062936" cy="398314"/>
              </a:xfrm>
              <a:prstGeom prst="rect">
                <a:avLst/>
              </a:prstGeom>
              <a:blipFill>
                <a:blip r:embed="rId23"/>
                <a:stretch>
                  <a:fillRect l="-613" t="-203125" b="-290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C2226FF-949F-394C-823B-D7E4A142F102}"/>
                  </a:ext>
                </a:extLst>
              </p:cNvPr>
              <p:cNvSpPr txBox="1"/>
              <p:nvPr/>
            </p:nvSpPr>
            <p:spPr>
              <a:xfrm>
                <a:off x="10198389" y="5929164"/>
                <a:ext cx="75078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C2226FF-949F-394C-823B-D7E4A142F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389" y="5929164"/>
                <a:ext cx="750783" cy="215444"/>
              </a:xfrm>
              <a:prstGeom prst="rect">
                <a:avLst/>
              </a:prstGeom>
              <a:blipFill>
                <a:blip r:embed="rId24"/>
                <a:stretch>
                  <a:fillRect l="-1667" r="-166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B40A1862-AB2E-B346-BBDE-E91FB3CBAA82}"/>
              </a:ext>
            </a:extLst>
          </p:cNvPr>
          <p:cNvSpPr/>
          <p:nvPr/>
        </p:nvSpPr>
        <p:spPr>
          <a:xfrm>
            <a:off x="10258790" y="5865936"/>
            <a:ext cx="735724" cy="398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6D243E-B344-2748-A66D-6D1C8FE3BC83}"/>
              </a:ext>
            </a:extLst>
          </p:cNvPr>
          <p:cNvSpPr txBox="1"/>
          <p:nvPr/>
        </p:nvSpPr>
        <p:spPr>
          <a:xfrm>
            <a:off x="7388773" y="6447058"/>
            <a:ext cx="480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in the same form as binary classification</a:t>
            </a:r>
          </a:p>
        </p:txBody>
      </p:sp>
      <p:sp>
        <p:nvSpPr>
          <p:cNvPr id="57" name="Date Placeholder 56">
            <a:extLst>
              <a:ext uri="{FF2B5EF4-FFF2-40B4-BE49-F238E27FC236}">
                <a16:creationId xmlns:a16="http://schemas.microsoft.com/office/drawing/2014/main" id="{365E0C83-65B7-5143-8CB3-DBA798383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B9AA2-20DB-DA4C-BAD4-843430E2ED6F}" type="datetime1">
              <a:rPr lang="en-US" smtClean="0"/>
              <a:t>10/15/18</a:t>
            </a:fld>
            <a:endParaRPr lang="en-US"/>
          </a:p>
        </p:txBody>
      </p:sp>
      <p:sp>
        <p:nvSpPr>
          <p:cNvPr id="58" name="Footer Placeholder 57">
            <a:extLst>
              <a:ext uri="{FF2B5EF4-FFF2-40B4-BE49-F238E27FC236}">
                <a16:creationId xmlns:a16="http://schemas.microsoft.com/office/drawing/2014/main" id="{ABCC47B3-74F5-0144-AA08-02E49E7D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6476CC67-5868-B24B-BC35-0890F3E3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2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9" grpId="0" animBg="1"/>
      <p:bldP spid="20" grpId="0" animBg="1"/>
      <p:bldP spid="21" grpId="0" animBg="1"/>
      <p:bldP spid="22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 animBg="1"/>
      <p:bldP spid="45" grpId="0"/>
      <p:bldP spid="46" grpId="0"/>
      <p:bldP spid="47" grpId="0"/>
      <p:bldP spid="48" grpId="0"/>
      <p:bldP spid="49" grpId="0" animBg="1"/>
      <p:bldP spid="50" grpId="0" animBg="1"/>
      <p:bldP spid="51" grpId="0" animBg="1"/>
      <p:bldP spid="51" grpId="1" animBg="1"/>
      <p:bldP spid="52" grpId="0"/>
      <p:bldP spid="53" grpId="0"/>
      <p:bldP spid="54" grpId="0"/>
      <p:bldP spid="55" grpId="0" animBg="1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0F765-1C00-534E-8119-B81017E6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751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LeNet-5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2A469-BFE5-704E-A276-1B9D03D8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4884A207-92BE-184E-834B-10EA9BC76FEA}"/>
              </a:ext>
            </a:extLst>
          </p:cNvPr>
          <p:cNvSpPr/>
          <p:nvPr/>
        </p:nvSpPr>
        <p:spPr>
          <a:xfrm>
            <a:off x="275751" y="1938595"/>
            <a:ext cx="1460090" cy="1460090"/>
          </a:xfrm>
          <a:prstGeom prst="cube">
            <a:avLst>
              <a:gd name="adj" fmla="val 708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3D88D-CE3F-E14C-AEF1-FCFDA52A3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93" y="2205378"/>
            <a:ext cx="1053179" cy="1017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D873A7-E391-E34C-A312-DDC6F5655A16}"/>
                  </a:ext>
                </a:extLst>
              </p:cNvPr>
              <p:cNvSpPr txBox="1"/>
              <p:nvPr/>
            </p:nvSpPr>
            <p:spPr>
              <a:xfrm>
                <a:off x="493636" y="3641298"/>
                <a:ext cx="793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×32×1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D873A7-E391-E34C-A312-DDC6F565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36" y="3641298"/>
                <a:ext cx="793487" cy="215444"/>
              </a:xfrm>
              <a:prstGeom prst="rect">
                <a:avLst/>
              </a:prstGeom>
              <a:blipFill>
                <a:blip r:embed="rId4"/>
                <a:stretch>
                  <a:fillRect l="-3175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82FFE7-35F6-F54F-B1BA-ADA94522F577}"/>
              </a:ext>
            </a:extLst>
          </p:cNvPr>
          <p:cNvCxnSpPr/>
          <p:nvPr/>
        </p:nvCxnSpPr>
        <p:spPr>
          <a:xfrm>
            <a:off x="1901536" y="2762827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5771E6-42B9-D242-BABB-95BCBCCF5EB7}"/>
                  </a:ext>
                </a:extLst>
              </p:cNvPr>
              <p:cNvSpPr txBox="1"/>
              <p:nvPr/>
            </p:nvSpPr>
            <p:spPr>
              <a:xfrm>
                <a:off x="1883903" y="2177835"/>
                <a:ext cx="47852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5771E6-42B9-D242-BABB-95BCBCCF5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903" y="2177835"/>
                <a:ext cx="478528" cy="215444"/>
              </a:xfrm>
              <a:prstGeom prst="rect">
                <a:avLst/>
              </a:prstGeom>
              <a:blipFill>
                <a:blip r:embed="rId5"/>
                <a:stretch>
                  <a:fillRect l="-10256" r="-769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56CC9F-A19C-154F-A35C-1B78A8E803AC}"/>
                  </a:ext>
                </a:extLst>
              </p:cNvPr>
              <p:cNvSpPr txBox="1"/>
              <p:nvPr/>
            </p:nvSpPr>
            <p:spPr>
              <a:xfrm>
                <a:off x="1901536" y="2394933"/>
                <a:ext cx="4608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56CC9F-A19C-154F-A35C-1B78A8E80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536" y="2394933"/>
                <a:ext cx="460895" cy="215444"/>
              </a:xfrm>
              <a:prstGeom prst="rect">
                <a:avLst/>
              </a:prstGeom>
              <a:blipFill>
                <a:blip r:embed="rId6"/>
                <a:stretch>
                  <a:fillRect l="-5405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be 10">
            <a:extLst>
              <a:ext uri="{FF2B5EF4-FFF2-40B4-BE49-F238E27FC236}">
                <a16:creationId xmlns:a16="http://schemas.microsoft.com/office/drawing/2014/main" id="{F14EBC79-6F99-9048-9506-1B46F2D68F8A}"/>
              </a:ext>
            </a:extLst>
          </p:cNvPr>
          <p:cNvSpPr/>
          <p:nvPr/>
        </p:nvSpPr>
        <p:spPr>
          <a:xfrm>
            <a:off x="2701077" y="2065004"/>
            <a:ext cx="1357700" cy="1297857"/>
          </a:xfrm>
          <a:prstGeom prst="cube">
            <a:avLst>
              <a:gd name="adj" fmla="val 173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BA14EA-0774-4946-B729-28A38B4C7F88}"/>
                  </a:ext>
                </a:extLst>
              </p:cNvPr>
              <p:cNvSpPr txBox="1"/>
              <p:nvPr/>
            </p:nvSpPr>
            <p:spPr>
              <a:xfrm>
                <a:off x="2885383" y="3641298"/>
                <a:ext cx="793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28×28×6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BA14EA-0774-4946-B729-28A38B4C7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83" y="3641298"/>
                <a:ext cx="793487" cy="215444"/>
              </a:xfrm>
              <a:prstGeom prst="rect">
                <a:avLst/>
              </a:prstGeom>
              <a:blipFill>
                <a:blip r:embed="rId7"/>
                <a:stretch>
                  <a:fillRect l="-3125"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6B327C-F181-B643-B89E-C3C496BB33EA}"/>
              </a:ext>
            </a:extLst>
          </p:cNvPr>
          <p:cNvCxnSpPr/>
          <p:nvPr/>
        </p:nvCxnSpPr>
        <p:spPr>
          <a:xfrm>
            <a:off x="4171985" y="2758091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2A3EDC-AF10-1647-B546-DC15CD279981}"/>
              </a:ext>
            </a:extLst>
          </p:cNvPr>
          <p:cNvSpPr txBox="1"/>
          <p:nvPr/>
        </p:nvSpPr>
        <p:spPr>
          <a:xfrm>
            <a:off x="4080815" y="1860117"/>
            <a:ext cx="815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Avg</a:t>
            </a:r>
            <a:r>
              <a:rPr lang="en-US" sz="1400" dirty="0"/>
              <a:t>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962A7C-C2D3-0E46-A97A-81C904A30A16}"/>
                  </a:ext>
                </a:extLst>
              </p:cNvPr>
              <p:cNvSpPr txBox="1"/>
              <p:nvPr/>
            </p:nvSpPr>
            <p:spPr>
              <a:xfrm>
                <a:off x="4206839" y="2177835"/>
                <a:ext cx="478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962A7C-C2D3-0E46-A97A-81C904A30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839" y="2177835"/>
                <a:ext cx="478529" cy="215444"/>
              </a:xfrm>
              <a:prstGeom prst="rect">
                <a:avLst/>
              </a:prstGeom>
              <a:blipFill>
                <a:blip r:embed="rId8"/>
                <a:stretch>
                  <a:fillRect l="-10256" r="-769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FBA300-73DA-BD44-9F13-14B40BB9AF61}"/>
                  </a:ext>
                </a:extLst>
              </p:cNvPr>
              <p:cNvSpPr txBox="1"/>
              <p:nvPr/>
            </p:nvSpPr>
            <p:spPr>
              <a:xfrm>
                <a:off x="4224472" y="2394933"/>
                <a:ext cx="4608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FBA300-73DA-BD44-9F13-14B40BB9A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472" y="2394933"/>
                <a:ext cx="460895" cy="215444"/>
              </a:xfrm>
              <a:prstGeom prst="rect">
                <a:avLst/>
              </a:prstGeom>
              <a:blipFill>
                <a:blip r:embed="rId9"/>
                <a:stretch>
                  <a:fillRect l="-5405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ube 16">
            <a:extLst>
              <a:ext uri="{FF2B5EF4-FFF2-40B4-BE49-F238E27FC236}">
                <a16:creationId xmlns:a16="http://schemas.microsoft.com/office/drawing/2014/main" id="{C329BAFA-5611-1941-AE6F-3AFCE2DC3891}"/>
              </a:ext>
            </a:extLst>
          </p:cNvPr>
          <p:cNvSpPr/>
          <p:nvPr/>
        </p:nvSpPr>
        <p:spPr>
          <a:xfrm>
            <a:off x="5024013" y="2292398"/>
            <a:ext cx="712994" cy="752483"/>
          </a:xfrm>
          <a:prstGeom prst="cube">
            <a:avLst>
              <a:gd name="adj" fmla="val 2247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417411-8D92-134C-A195-A4A4A9789A00}"/>
              </a:ext>
            </a:extLst>
          </p:cNvPr>
          <p:cNvCxnSpPr/>
          <p:nvPr/>
        </p:nvCxnSpPr>
        <p:spPr>
          <a:xfrm>
            <a:off x="5851176" y="2758091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896B36-3EC2-4345-B399-F7179300EE6A}"/>
                  </a:ext>
                </a:extLst>
              </p:cNvPr>
              <p:cNvSpPr txBox="1"/>
              <p:nvPr/>
            </p:nvSpPr>
            <p:spPr>
              <a:xfrm>
                <a:off x="5937556" y="2176181"/>
                <a:ext cx="478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896B36-3EC2-4345-B399-F7179300E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556" y="2176181"/>
                <a:ext cx="478529" cy="215444"/>
              </a:xfrm>
              <a:prstGeom prst="rect">
                <a:avLst/>
              </a:prstGeom>
              <a:blipFill>
                <a:blip r:embed="rId10"/>
                <a:stretch>
                  <a:fillRect l="-16216" r="-8108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0FA8E-4230-FA4F-ACB4-68EF688F1CFA}"/>
                  </a:ext>
                </a:extLst>
              </p:cNvPr>
              <p:cNvSpPr txBox="1"/>
              <p:nvPr/>
            </p:nvSpPr>
            <p:spPr>
              <a:xfrm>
                <a:off x="5955189" y="2393279"/>
                <a:ext cx="4608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E0FA8E-4230-FA4F-ACB4-68EF688F1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189" y="2393279"/>
                <a:ext cx="460895" cy="215444"/>
              </a:xfrm>
              <a:prstGeom prst="rect">
                <a:avLst/>
              </a:prstGeom>
              <a:blipFill>
                <a:blip r:embed="rId11"/>
                <a:stretch>
                  <a:fillRect l="-2703" r="-810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ube 20">
            <a:extLst>
              <a:ext uri="{FF2B5EF4-FFF2-40B4-BE49-F238E27FC236}">
                <a16:creationId xmlns:a16="http://schemas.microsoft.com/office/drawing/2014/main" id="{54E374A1-2684-1B44-A140-90856397D206}"/>
              </a:ext>
            </a:extLst>
          </p:cNvPr>
          <p:cNvSpPr/>
          <p:nvPr/>
        </p:nvSpPr>
        <p:spPr>
          <a:xfrm>
            <a:off x="6636613" y="2167895"/>
            <a:ext cx="843042" cy="874190"/>
          </a:xfrm>
          <a:prstGeom prst="cube">
            <a:avLst>
              <a:gd name="adj" fmla="val 4661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52B97C-B6FF-F94B-8680-00521DFC32CF}"/>
                  </a:ext>
                </a:extLst>
              </p:cNvPr>
              <p:cNvSpPr txBox="1"/>
              <p:nvPr/>
            </p:nvSpPr>
            <p:spPr>
              <a:xfrm>
                <a:off x="6551373" y="3362861"/>
                <a:ext cx="8928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10×10×16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52B97C-B6FF-F94B-8680-00521DFC3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373" y="3362861"/>
                <a:ext cx="892873" cy="215444"/>
              </a:xfrm>
              <a:prstGeom prst="rect">
                <a:avLst/>
              </a:prstGeom>
              <a:blipFill>
                <a:blip r:embed="rId12"/>
                <a:stretch>
                  <a:fillRect l="-4286" r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489B51-97E3-2D4C-87A6-D1AF80FB2385}"/>
              </a:ext>
            </a:extLst>
          </p:cNvPr>
          <p:cNvCxnSpPr/>
          <p:nvPr/>
        </p:nvCxnSpPr>
        <p:spPr>
          <a:xfrm>
            <a:off x="7548593" y="2758091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E73285-91C3-9C4D-B9E3-316792EDDACE}"/>
              </a:ext>
            </a:extLst>
          </p:cNvPr>
          <p:cNvSpPr txBox="1"/>
          <p:nvPr/>
        </p:nvSpPr>
        <p:spPr>
          <a:xfrm>
            <a:off x="7457423" y="1860117"/>
            <a:ext cx="815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Avg</a:t>
            </a:r>
            <a:r>
              <a:rPr lang="en-US" sz="1400" dirty="0"/>
              <a:t>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5FBA68-E8A0-2E44-A728-ACBB33D5B752}"/>
                  </a:ext>
                </a:extLst>
              </p:cNvPr>
              <p:cNvSpPr txBox="1"/>
              <p:nvPr/>
            </p:nvSpPr>
            <p:spPr>
              <a:xfrm>
                <a:off x="7583447" y="2177835"/>
                <a:ext cx="478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5FBA68-E8A0-2E44-A728-ACBB33D5B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447" y="2177835"/>
                <a:ext cx="478529" cy="215444"/>
              </a:xfrm>
              <a:prstGeom prst="rect">
                <a:avLst/>
              </a:prstGeom>
              <a:blipFill>
                <a:blip r:embed="rId13"/>
                <a:stretch>
                  <a:fillRect l="-10256" r="-512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78C58B-EBC7-BC4B-B497-CE03E3D63407}"/>
                  </a:ext>
                </a:extLst>
              </p:cNvPr>
              <p:cNvSpPr txBox="1"/>
              <p:nvPr/>
            </p:nvSpPr>
            <p:spPr>
              <a:xfrm>
                <a:off x="7601080" y="2394933"/>
                <a:ext cx="4608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78C58B-EBC7-BC4B-B497-CE03E3D63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080" y="2394933"/>
                <a:ext cx="460895" cy="215444"/>
              </a:xfrm>
              <a:prstGeom prst="rect">
                <a:avLst/>
              </a:prstGeom>
              <a:blipFill>
                <a:blip r:embed="rId14"/>
                <a:stretch>
                  <a:fillRect l="-5405" r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ube 26">
            <a:extLst>
              <a:ext uri="{FF2B5EF4-FFF2-40B4-BE49-F238E27FC236}">
                <a16:creationId xmlns:a16="http://schemas.microsoft.com/office/drawing/2014/main" id="{D907B5A4-5587-2844-82E9-B292412F21DC}"/>
              </a:ext>
            </a:extLst>
          </p:cNvPr>
          <p:cNvSpPr/>
          <p:nvPr/>
        </p:nvSpPr>
        <p:spPr>
          <a:xfrm>
            <a:off x="8442879" y="2401494"/>
            <a:ext cx="602763" cy="619624"/>
          </a:xfrm>
          <a:prstGeom prst="cube">
            <a:avLst>
              <a:gd name="adj" fmla="val 6317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E92117-5C4A-6649-A8B3-C8AC1F743441}"/>
                  </a:ext>
                </a:extLst>
              </p:cNvPr>
              <p:cNvSpPr txBox="1"/>
              <p:nvPr/>
            </p:nvSpPr>
            <p:spPr>
              <a:xfrm>
                <a:off x="8416580" y="3362861"/>
                <a:ext cx="6941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5×5×16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E92117-5C4A-6649-A8B3-C8AC1F743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580" y="3362861"/>
                <a:ext cx="694101" cy="215444"/>
              </a:xfrm>
              <a:prstGeom prst="rect">
                <a:avLst/>
              </a:prstGeom>
              <a:blipFill>
                <a:blip r:embed="rId15"/>
                <a:stretch>
                  <a:fillRect l="-5455" r="-5455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849EA284-18E4-3D45-9C3D-5284C321279A}"/>
              </a:ext>
            </a:extLst>
          </p:cNvPr>
          <p:cNvGrpSpPr/>
          <p:nvPr/>
        </p:nvGrpSpPr>
        <p:grpSpPr>
          <a:xfrm>
            <a:off x="9593504" y="1860117"/>
            <a:ext cx="221226" cy="1590748"/>
            <a:chOff x="10766057" y="1492714"/>
            <a:chExt cx="221226" cy="1590748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0C7EAF3-C481-E14A-84A6-4088A3EF6F7E}"/>
                </a:ext>
              </a:extLst>
            </p:cNvPr>
            <p:cNvSpPr/>
            <p:nvPr/>
          </p:nvSpPr>
          <p:spPr>
            <a:xfrm>
              <a:off x="10766057" y="1492714"/>
              <a:ext cx="221226" cy="15907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3606BB5-4600-0840-A882-BF7E8AB7BCB0}"/>
                </a:ext>
              </a:extLst>
            </p:cNvPr>
            <p:cNvSpPr/>
            <p:nvPr/>
          </p:nvSpPr>
          <p:spPr>
            <a:xfrm>
              <a:off x="10791867" y="152266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EDBFDF5-EB10-D84F-9562-3F94414F9678}"/>
                </a:ext>
              </a:extLst>
            </p:cNvPr>
            <p:cNvSpPr/>
            <p:nvPr/>
          </p:nvSpPr>
          <p:spPr>
            <a:xfrm>
              <a:off x="10791867" y="1707344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63FAC2-E3EF-054B-8623-58F4466FFA38}"/>
                </a:ext>
              </a:extLst>
            </p:cNvPr>
            <p:cNvSpPr/>
            <p:nvPr/>
          </p:nvSpPr>
          <p:spPr>
            <a:xfrm>
              <a:off x="10791867" y="1904603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2D08D26-E00F-3A4C-8682-1D1CF5FFECC2}"/>
                </a:ext>
              </a:extLst>
            </p:cNvPr>
            <p:cNvSpPr/>
            <p:nvPr/>
          </p:nvSpPr>
          <p:spPr>
            <a:xfrm>
              <a:off x="10791867" y="2089287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C44061-F1CB-2B4F-B6D7-AB409F63FAA7}"/>
                </a:ext>
              </a:extLst>
            </p:cNvPr>
            <p:cNvSpPr/>
            <p:nvPr/>
          </p:nvSpPr>
          <p:spPr>
            <a:xfrm>
              <a:off x="10791867" y="228583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1EFDAE6-85EE-0D44-9BC0-C0A621F1316F}"/>
                </a:ext>
              </a:extLst>
            </p:cNvPr>
            <p:cNvSpPr/>
            <p:nvPr/>
          </p:nvSpPr>
          <p:spPr>
            <a:xfrm>
              <a:off x="10791867" y="2470514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B541DA1-849C-6641-973D-FB4673A3DD20}"/>
                </a:ext>
              </a:extLst>
            </p:cNvPr>
            <p:cNvSpPr/>
            <p:nvPr/>
          </p:nvSpPr>
          <p:spPr>
            <a:xfrm>
              <a:off x="10791867" y="2667773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E6252D6-D3ED-4B4F-B1FB-93C4D54D7285}"/>
                </a:ext>
              </a:extLst>
            </p:cNvPr>
            <p:cNvSpPr/>
            <p:nvPr/>
          </p:nvSpPr>
          <p:spPr>
            <a:xfrm>
              <a:off x="10791867" y="2852457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3F907E5-3F5B-AE45-85F1-AAE7947F9339}"/>
              </a:ext>
            </a:extLst>
          </p:cNvPr>
          <p:cNvSpPr txBox="1"/>
          <p:nvPr/>
        </p:nvSpPr>
        <p:spPr>
          <a:xfrm>
            <a:off x="9474863" y="3585701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120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C76F3A-2402-E54D-BEDD-00ECDAD64FB4}"/>
              </a:ext>
            </a:extLst>
          </p:cNvPr>
          <p:cNvGrpSpPr/>
          <p:nvPr/>
        </p:nvGrpSpPr>
        <p:grpSpPr>
          <a:xfrm>
            <a:off x="10304285" y="2157415"/>
            <a:ext cx="221226" cy="985977"/>
            <a:chOff x="11476838" y="1790012"/>
            <a:chExt cx="221226" cy="985977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09DD6E05-550C-1D48-9C2D-EA2023A4C157}"/>
                </a:ext>
              </a:extLst>
            </p:cNvPr>
            <p:cNvSpPr/>
            <p:nvPr/>
          </p:nvSpPr>
          <p:spPr>
            <a:xfrm>
              <a:off x="11476838" y="1790012"/>
              <a:ext cx="221226" cy="98597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6E5138D-8128-9740-835D-384D9AA51BA8}"/>
                </a:ext>
              </a:extLst>
            </p:cNvPr>
            <p:cNvSpPr/>
            <p:nvPr/>
          </p:nvSpPr>
          <p:spPr>
            <a:xfrm>
              <a:off x="11502648" y="1819958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FF9E791-5C88-FC4E-BE84-77BC3E35FC4D}"/>
                </a:ext>
              </a:extLst>
            </p:cNvPr>
            <p:cNvSpPr/>
            <p:nvPr/>
          </p:nvSpPr>
          <p:spPr>
            <a:xfrm>
              <a:off x="11502648" y="2004642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4DA5F55-C35D-9744-A5B2-E1E6FAEB96AF}"/>
                </a:ext>
              </a:extLst>
            </p:cNvPr>
            <p:cNvSpPr/>
            <p:nvPr/>
          </p:nvSpPr>
          <p:spPr>
            <a:xfrm>
              <a:off x="11502648" y="2201901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8E0E3F8-0355-9C4D-9E96-D46BCD96F75A}"/>
                </a:ext>
              </a:extLst>
            </p:cNvPr>
            <p:cNvSpPr/>
            <p:nvPr/>
          </p:nvSpPr>
          <p:spPr>
            <a:xfrm>
              <a:off x="11502648" y="2386585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535DE9E-800D-AD4F-89B2-D15222A1890A}"/>
                </a:ext>
              </a:extLst>
            </p:cNvPr>
            <p:cNvSpPr/>
            <p:nvPr/>
          </p:nvSpPr>
          <p:spPr>
            <a:xfrm>
              <a:off x="11502648" y="2572112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0B7510F-B803-A94E-A4B5-0B05C8D7E6C0}"/>
              </a:ext>
            </a:extLst>
          </p:cNvPr>
          <p:cNvSpPr txBox="1"/>
          <p:nvPr/>
        </p:nvSpPr>
        <p:spPr>
          <a:xfrm>
            <a:off x="10234422" y="328653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84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0D5C836-6654-5D46-8369-EA40064BD02E}"/>
              </a:ext>
            </a:extLst>
          </p:cNvPr>
          <p:cNvCxnSpPr>
            <a:cxnSpLocks/>
          </p:cNvCxnSpPr>
          <p:nvPr/>
        </p:nvCxnSpPr>
        <p:spPr>
          <a:xfrm>
            <a:off x="9143698" y="2738910"/>
            <a:ext cx="360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55344A-837C-F846-A490-6D9C2F55D9F3}"/>
              </a:ext>
            </a:extLst>
          </p:cNvPr>
          <p:cNvCxnSpPr>
            <a:cxnSpLocks/>
          </p:cNvCxnSpPr>
          <p:nvPr/>
        </p:nvCxnSpPr>
        <p:spPr>
          <a:xfrm>
            <a:off x="9903826" y="2747872"/>
            <a:ext cx="360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E265C10-34E5-F845-AF95-A678C4461ABA}"/>
              </a:ext>
            </a:extLst>
          </p:cNvPr>
          <p:cNvSpPr txBox="1"/>
          <p:nvPr/>
        </p:nvSpPr>
        <p:spPr>
          <a:xfrm>
            <a:off x="427224" y="4438014"/>
            <a:ext cx="278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parameters: 60k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F0C67A-8555-D24C-B06C-EC18100FD318}"/>
              </a:ext>
            </a:extLst>
          </p:cNvPr>
          <p:cNvSpPr txBox="1"/>
          <p:nvPr/>
        </p:nvSpPr>
        <p:spPr>
          <a:xfrm>
            <a:off x="11036208" y="2553388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2CFD58C-04E6-2047-883F-7C50A78146C5}"/>
              </a:ext>
            </a:extLst>
          </p:cNvPr>
          <p:cNvCxnSpPr>
            <a:cxnSpLocks/>
          </p:cNvCxnSpPr>
          <p:nvPr/>
        </p:nvCxnSpPr>
        <p:spPr>
          <a:xfrm>
            <a:off x="10615605" y="2758091"/>
            <a:ext cx="360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0AB1527-7682-9143-BDE4-5667DCE785AE}"/>
              </a:ext>
            </a:extLst>
          </p:cNvPr>
          <p:cNvSpPr txBox="1"/>
          <p:nvPr/>
        </p:nvSpPr>
        <p:spPr>
          <a:xfrm>
            <a:off x="2417860" y="765637"/>
            <a:ext cx="4956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LeCun</a:t>
            </a:r>
            <a:r>
              <a:rPr lang="en-US" sz="1200" dirty="0"/>
              <a:t> et al., 1998, Gradient-based learning applied to document recognition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F35CE66-C31D-2548-85C5-04EAB754AE88}"/>
              </a:ext>
            </a:extLst>
          </p:cNvPr>
          <p:cNvSpPr txBox="1"/>
          <p:nvPr/>
        </p:nvSpPr>
        <p:spPr>
          <a:xfrm>
            <a:off x="459791" y="5038047"/>
            <a:ext cx="4249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original paper: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i="1" dirty="0"/>
              <a:t>sigmoid</a:t>
            </a:r>
            <a:r>
              <a:rPr lang="en-US" dirty="0"/>
              <a:t> and </a:t>
            </a:r>
            <a:r>
              <a:rPr lang="en-US" i="1" dirty="0"/>
              <a:t>tanh</a:t>
            </a:r>
            <a:r>
              <a:rPr lang="en-US" dirty="0"/>
              <a:t> are used for activation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Had non-linear activation after pooling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B0115D-EE17-0F43-8A56-40F2D4AD8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6FDC-F3D7-E946-8A51-1E3EAA115736}" type="datetime1">
              <a:rPr lang="en-US" smtClean="0"/>
              <a:t>10/15/18</a:t>
            </a:fld>
            <a:endParaRPr lang="en-US"/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3C3D8EAF-4784-3443-A3C8-CD018D5C6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5EFD5AA9-ECFE-914C-A7C1-36FF3AB4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4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  <p:bldP spid="10" grpId="0"/>
      <p:bldP spid="11" grpId="0" animBg="1"/>
      <p:bldP spid="12" grpId="0"/>
      <p:bldP spid="14" grpId="0"/>
      <p:bldP spid="15" grpId="0"/>
      <p:bldP spid="16" grpId="0"/>
      <p:bldP spid="17" grpId="0" animBg="1"/>
      <p:bldP spid="19" grpId="0"/>
      <p:bldP spid="20" grpId="0"/>
      <p:bldP spid="21" grpId="0" animBg="1"/>
      <p:bldP spid="22" grpId="0"/>
      <p:bldP spid="24" grpId="0"/>
      <p:bldP spid="25" grpId="0"/>
      <p:bldP spid="26" grpId="0"/>
      <p:bldP spid="27" grpId="0" animBg="1"/>
      <p:bldP spid="28" grpId="0"/>
      <p:bldP spid="39" grpId="0"/>
      <p:bldP spid="47" grpId="0"/>
      <p:bldP spid="51" grpId="0"/>
      <p:bldP spid="52" grpId="0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1F463-2AAE-5643-A498-8700097F9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023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AlexNet</a:t>
            </a:r>
            <a:endParaRPr lang="en-US" sz="36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98D28-6ED8-CB4B-8D59-69963B7C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45AA58-DDFF-964B-8509-75E8F5BE479A}"/>
              </a:ext>
            </a:extLst>
          </p:cNvPr>
          <p:cNvSpPr txBox="1"/>
          <p:nvPr/>
        </p:nvSpPr>
        <p:spPr>
          <a:xfrm>
            <a:off x="2405269" y="741876"/>
            <a:ext cx="53033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Krizhevsky</a:t>
            </a:r>
            <a:r>
              <a:rPr lang="en-US" sz="1200" dirty="0"/>
              <a:t>, 2012, </a:t>
            </a:r>
            <a:r>
              <a:rPr lang="en-US" sz="1200" dirty="0" err="1"/>
              <a:t>Imagenet</a:t>
            </a:r>
            <a:r>
              <a:rPr lang="en-US" sz="1200" dirty="0"/>
              <a:t> classification with deep convolutional neural networks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EB912F-1E39-9045-8D52-B9377F9F9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593400"/>
              </p:ext>
            </p:extLst>
          </p:nvPr>
        </p:nvGraphicFramePr>
        <p:xfrm>
          <a:off x="729380" y="1644085"/>
          <a:ext cx="1009662" cy="1009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277">
                  <a:extLst>
                    <a:ext uri="{9D8B030D-6E8A-4147-A177-3AD203B41FA5}">
                      <a16:colId xmlns:a16="http://schemas.microsoft.com/office/drawing/2014/main" val="3532807051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1055304267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3743355936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1506741740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1701859215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2607375619"/>
                    </a:ext>
                  </a:extLst>
                </a:gridCol>
              </a:tblGrid>
              <a:tr h="168277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51920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129543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74395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848585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166632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94691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F99645-97BB-A743-B675-568B3B597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361850"/>
              </p:ext>
            </p:extLst>
          </p:nvPr>
        </p:nvGraphicFramePr>
        <p:xfrm>
          <a:off x="529034" y="1853095"/>
          <a:ext cx="1009662" cy="1009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277">
                  <a:extLst>
                    <a:ext uri="{9D8B030D-6E8A-4147-A177-3AD203B41FA5}">
                      <a16:colId xmlns:a16="http://schemas.microsoft.com/office/drawing/2014/main" val="3532807051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1055304267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3743355936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1506741740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1701859215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2607375619"/>
                    </a:ext>
                  </a:extLst>
                </a:gridCol>
              </a:tblGrid>
              <a:tr h="168277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51920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129543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74395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848585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166632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94691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E9692B-DE6F-A344-B845-29F55528B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45713"/>
              </p:ext>
            </p:extLst>
          </p:nvPr>
        </p:nvGraphicFramePr>
        <p:xfrm>
          <a:off x="328688" y="2076615"/>
          <a:ext cx="1009662" cy="1009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277">
                  <a:extLst>
                    <a:ext uri="{9D8B030D-6E8A-4147-A177-3AD203B41FA5}">
                      <a16:colId xmlns:a16="http://schemas.microsoft.com/office/drawing/2014/main" val="3532807051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1055304267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3743355936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1506741740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1701859215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2607375619"/>
                    </a:ext>
                  </a:extLst>
                </a:gridCol>
              </a:tblGrid>
              <a:tr h="168277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51920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129543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74395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848585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166632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9469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029E31-0E56-8B4F-8FBB-94614F4CAD40}"/>
                  </a:ext>
                </a:extLst>
              </p:cNvPr>
              <p:cNvSpPr txBox="1"/>
              <p:nvPr/>
            </p:nvSpPr>
            <p:spPr>
              <a:xfrm>
                <a:off x="546437" y="3309797"/>
                <a:ext cx="9922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227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×227×3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029E31-0E56-8B4F-8FBB-94614F4CA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37" y="3309797"/>
                <a:ext cx="992259" cy="215444"/>
              </a:xfrm>
              <a:prstGeom prst="rect">
                <a:avLst/>
              </a:prstGeom>
              <a:blipFill>
                <a:blip r:embed="rId3"/>
                <a:stretch>
                  <a:fillRect l="-2532" r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BC2C6-E0CF-1D4E-80A0-6B85E1E03F9F}"/>
              </a:ext>
            </a:extLst>
          </p:cNvPr>
          <p:cNvCxnSpPr/>
          <p:nvPr/>
        </p:nvCxnSpPr>
        <p:spPr>
          <a:xfrm>
            <a:off x="1957021" y="2438087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2FFB92-5FB9-8047-869D-7739B8B48058}"/>
                  </a:ext>
                </a:extLst>
              </p:cNvPr>
              <p:cNvSpPr txBox="1"/>
              <p:nvPr/>
            </p:nvSpPr>
            <p:spPr>
              <a:xfrm>
                <a:off x="1939388" y="1853095"/>
                <a:ext cx="5779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2FFB92-5FB9-8047-869D-7739B8B48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388" y="1853095"/>
                <a:ext cx="577915" cy="215444"/>
              </a:xfrm>
              <a:prstGeom prst="rect">
                <a:avLst/>
              </a:prstGeom>
              <a:blipFill>
                <a:blip r:embed="rId4"/>
                <a:stretch>
                  <a:fillRect l="-10870" r="-6522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F09C0A-DCED-3142-82DA-E307918AD72A}"/>
                  </a:ext>
                </a:extLst>
              </p:cNvPr>
              <p:cNvSpPr txBox="1"/>
              <p:nvPr/>
            </p:nvSpPr>
            <p:spPr>
              <a:xfrm>
                <a:off x="1957021" y="2070193"/>
                <a:ext cx="4608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F09C0A-DCED-3142-82DA-E307918AD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021" y="2070193"/>
                <a:ext cx="460895" cy="215444"/>
              </a:xfrm>
              <a:prstGeom prst="rect">
                <a:avLst/>
              </a:prstGeom>
              <a:blipFill>
                <a:blip r:embed="rId5"/>
                <a:stretch>
                  <a:fillRect l="-2703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be 12">
            <a:extLst>
              <a:ext uri="{FF2B5EF4-FFF2-40B4-BE49-F238E27FC236}">
                <a16:creationId xmlns:a16="http://schemas.microsoft.com/office/drawing/2014/main" id="{7DF4FA11-D933-DD4D-9CFB-5BA7E753E892}"/>
              </a:ext>
            </a:extLst>
          </p:cNvPr>
          <p:cNvSpPr/>
          <p:nvPr/>
        </p:nvSpPr>
        <p:spPr>
          <a:xfrm>
            <a:off x="2735282" y="1904182"/>
            <a:ext cx="843042" cy="874190"/>
          </a:xfrm>
          <a:prstGeom prst="cube">
            <a:avLst>
              <a:gd name="adj" fmla="val 4661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862FE0-266F-D143-8DEA-207A57796BC3}"/>
                  </a:ext>
                </a:extLst>
              </p:cNvPr>
              <p:cNvSpPr txBox="1"/>
              <p:nvPr/>
            </p:nvSpPr>
            <p:spPr>
              <a:xfrm>
                <a:off x="2660673" y="2978555"/>
                <a:ext cx="8928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55×55×96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862FE0-266F-D143-8DEA-207A57796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673" y="2978555"/>
                <a:ext cx="892873" cy="215444"/>
              </a:xfrm>
              <a:prstGeom prst="rect">
                <a:avLst/>
              </a:prstGeom>
              <a:blipFill>
                <a:blip r:embed="rId6"/>
                <a:stretch>
                  <a:fillRect l="-5634" r="-2817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774B4C-C71D-FD4C-98C2-45E44D993638}"/>
              </a:ext>
            </a:extLst>
          </p:cNvPr>
          <p:cNvCxnSpPr/>
          <p:nvPr/>
        </p:nvCxnSpPr>
        <p:spPr>
          <a:xfrm>
            <a:off x="3796303" y="2418133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85B67B-F2CB-454B-9852-9FF9B80F6173}"/>
              </a:ext>
            </a:extLst>
          </p:cNvPr>
          <p:cNvSpPr txBox="1"/>
          <p:nvPr/>
        </p:nvSpPr>
        <p:spPr>
          <a:xfrm>
            <a:off x="3705133" y="1520159"/>
            <a:ext cx="867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Max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5A7EBF-CFE1-F34E-B030-6E12284E5E60}"/>
                  </a:ext>
                </a:extLst>
              </p:cNvPr>
              <p:cNvSpPr txBox="1"/>
              <p:nvPr/>
            </p:nvSpPr>
            <p:spPr>
              <a:xfrm>
                <a:off x="3831157" y="1837877"/>
                <a:ext cx="478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5A7EBF-CFE1-F34E-B030-6E12284E5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157" y="1837877"/>
                <a:ext cx="478529" cy="215444"/>
              </a:xfrm>
              <a:prstGeom prst="rect">
                <a:avLst/>
              </a:prstGeom>
              <a:blipFill>
                <a:blip r:embed="rId7"/>
                <a:stretch>
                  <a:fillRect l="-13158" r="-7895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3E93CD-9688-134D-9BB7-48D51DB89706}"/>
                  </a:ext>
                </a:extLst>
              </p:cNvPr>
              <p:cNvSpPr txBox="1"/>
              <p:nvPr/>
            </p:nvSpPr>
            <p:spPr>
              <a:xfrm>
                <a:off x="3848790" y="2054975"/>
                <a:ext cx="4608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3E93CD-9688-134D-9BB7-48D51DB89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790" y="2054975"/>
                <a:ext cx="460895" cy="215444"/>
              </a:xfrm>
              <a:prstGeom prst="rect">
                <a:avLst/>
              </a:prstGeom>
              <a:blipFill>
                <a:blip r:embed="rId8"/>
                <a:stretch>
                  <a:fillRect l="-5405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be 18">
            <a:extLst>
              <a:ext uri="{FF2B5EF4-FFF2-40B4-BE49-F238E27FC236}">
                <a16:creationId xmlns:a16="http://schemas.microsoft.com/office/drawing/2014/main" id="{74C63D76-C134-6E4F-B8AC-4569190F4A46}"/>
              </a:ext>
            </a:extLst>
          </p:cNvPr>
          <p:cNvSpPr/>
          <p:nvPr/>
        </p:nvSpPr>
        <p:spPr>
          <a:xfrm>
            <a:off x="4580151" y="2027196"/>
            <a:ext cx="637891" cy="661459"/>
          </a:xfrm>
          <a:prstGeom prst="cube">
            <a:avLst>
              <a:gd name="adj" fmla="val 593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C0BB76-0995-0444-9128-CEDBA22996AD}"/>
                  </a:ext>
                </a:extLst>
              </p:cNvPr>
              <p:cNvSpPr txBox="1"/>
              <p:nvPr/>
            </p:nvSpPr>
            <p:spPr>
              <a:xfrm>
                <a:off x="4452659" y="2978555"/>
                <a:ext cx="8928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27×27×96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C0BB76-0995-0444-9128-CEDBA2299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659" y="2978555"/>
                <a:ext cx="892873" cy="215444"/>
              </a:xfrm>
              <a:prstGeom prst="rect">
                <a:avLst/>
              </a:prstGeom>
              <a:blipFill>
                <a:blip r:embed="rId9"/>
                <a:stretch>
                  <a:fillRect l="-4225" r="-2817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FA87D4-8925-B441-B5BD-85B842800BEC}"/>
              </a:ext>
            </a:extLst>
          </p:cNvPr>
          <p:cNvCxnSpPr/>
          <p:nvPr/>
        </p:nvCxnSpPr>
        <p:spPr>
          <a:xfrm>
            <a:off x="5345532" y="2438087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82C7F4-E746-9F48-BCEA-1EC2156C39A8}"/>
                  </a:ext>
                </a:extLst>
              </p:cNvPr>
              <p:cNvSpPr txBox="1"/>
              <p:nvPr/>
            </p:nvSpPr>
            <p:spPr>
              <a:xfrm>
                <a:off x="5375458" y="1637651"/>
                <a:ext cx="478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82C7F4-E746-9F48-BCEA-1EC2156C3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458" y="1637651"/>
                <a:ext cx="478529" cy="215444"/>
              </a:xfrm>
              <a:prstGeom prst="rect">
                <a:avLst/>
              </a:prstGeom>
              <a:blipFill>
                <a:blip r:embed="rId10"/>
                <a:stretch>
                  <a:fillRect l="-10256" r="-5128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C95EEC-261E-794E-B454-90844CA6C68B}"/>
                  </a:ext>
                </a:extLst>
              </p:cNvPr>
              <p:cNvSpPr txBox="1"/>
              <p:nvPr/>
            </p:nvSpPr>
            <p:spPr>
              <a:xfrm>
                <a:off x="5403031" y="2063260"/>
                <a:ext cx="4608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C95EEC-261E-794E-B454-90844CA6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031" y="2063260"/>
                <a:ext cx="460895" cy="215444"/>
              </a:xfrm>
              <a:prstGeom prst="rect">
                <a:avLst/>
              </a:prstGeom>
              <a:blipFill>
                <a:blip r:embed="rId11"/>
                <a:stretch>
                  <a:fillRect l="-2632" r="-526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62F55F-C2B5-F847-9DED-2BF7A464615F}"/>
                  </a:ext>
                </a:extLst>
              </p:cNvPr>
              <p:cNvSpPr txBox="1"/>
              <p:nvPr/>
            </p:nvSpPr>
            <p:spPr>
              <a:xfrm>
                <a:off x="5387901" y="1853095"/>
                <a:ext cx="47545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62F55F-C2B5-F847-9DED-2BF7A4646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901" y="1853095"/>
                <a:ext cx="475451" cy="215444"/>
              </a:xfrm>
              <a:prstGeom prst="rect">
                <a:avLst/>
              </a:prstGeom>
              <a:blipFill>
                <a:blip r:embed="rId12"/>
                <a:stretch>
                  <a:fillRect l="-7692" r="-512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ube 24">
            <a:extLst>
              <a:ext uri="{FF2B5EF4-FFF2-40B4-BE49-F238E27FC236}">
                <a16:creationId xmlns:a16="http://schemas.microsoft.com/office/drawing/2014/main" id="{9797F836-1202-6C4A-8538-D95687804500}"/>
              </a:ext>
            </a:extLst>
          </p:cNvPr>
          <p:cNvSpPr/>
          <p:nvPr/>
        </p:nvSpPr>
        <p:spPr>
          <a:xfrm>
            <a:off x="6164367" y="1727520"/>
            <a:ext cx="893226" cy="926228"/>
          </a:xfrm>
          <a:prstGeom prst="cube">
            <a:avLst>
              <a:gd name="adj" fmla="val 7267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A66458-4F43-6244-874C-55456F965E0D}"/>
                  </a:ext>
                </a:extLst>
              </p:cNvPr>
              <p:cNvSpPr txBox="1"/>
              <p:nvPr/>
            </p:nvSpPr>
            <p:spPr>
              <a:xfrm>
                <a:off x="6164720" y="2978555"/>
                <a:ext cx="9922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27×27×256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A66458-4F43-6244-874C-55456F965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20" y="2978555"/>
                <a:ext cx="992259" cy="215444"/>
              </a:xfrm>
              <a:prstGeom prst="rect">
                <a:avLst/>
              </a:prstGeom>
              <a:blipFill>
                <a:blip r:embed="rId13"/>
                <a:stretch>
                  <a:fillRect l="-2500" r="-250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A1DBB4-6820-DD42-B640-C5924B496020}"/>
              </a:ext>
            </a:extLst>
          </p:cNvPr>
          <p:cNvCxnSpPr/>
          <p:nvPr/>
        </p:nvCxnSpPr>
        <p:spPr>
          <a:xfrm>
            <a:off x="7253037" y="2438087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1CA616D-A288-9F41-94B1-66C83B5DC628}"/>
              </a:ext>
            </a:extLst>
          </p:cNvPr>
          <p:cNvSpPr txBox="1"/>
          <p:nvPr/>
        </p:nvSpPr>
        <p:spPr>
          <a:xfrm>
            <a:off x="7152746" y="1517839"/>
            <a:ext cx="867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Max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E373C4-703B-F743-904A-D3902D49AF80}"/>
                  </a:ext>
                </a:extLst>
              </p:cNvPr>
              <p:cNvSpPr txBox="1"/>
              <p:nvPr/>
            </p:nvSpPr>
            <p:spPr>
              <a:xfrm>
                <a:off x="7278770" y="1835557"/>
                <a:ext cx="478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E373C4-703B-F743-904A-D3902D49A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770" y="1835557"/>
                <a:ext cx="478529" cy="215444"/>
              </a:xfrm>
              <a:prstGeom prst="rect">
                <a:avLst/>
              </a:prstGeom>
              <a:blipFill>
                <a:blip r:embed="rId14"/>
                <a:stretch>
                  <a:fillRect l="-10256" r="-5128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BDF86D-C263-5E48-87A5-64357396FC5D}"/>
                  </a:ext>
                </a:extLst>
              </p:cNvPr>
              <p:cNvSpPr txBox="1"/>
              <p:nvPr/>
            </p:nvSpPr>
            <p:spPr>
              <a:xfrm>
                <a:off x="7296403" y="2052655"/>
                <a:ext cx="4608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BDF86D-C263-5E48-87A5-64357396F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403" y="2052655"/>
                <a:ext cx="460895" cy="215444"/>
              </a:xfrm>
              <a:prstGeom prst="rect">
                <a:avLst/>
              </a:prstGeom>
              <a:blipFill>
                <a:blip r:embed="rId15"/>
                <a:stretch>
                  <a:fillRect l="-5405" r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ube 30">
            <a:extLst>
              <a:ext uri="{FF2B5EF4-FFF2-40B4-BE49-F238E27FC236}">
                <a16:creationId xmlns:a16="http://schemas.microsoft.com/office/drawing/2014/main" id="{79FE90B2-774B-3F4D-9078-8BCFBAC0ACF4}"/>
              </a:ext>
            </a:extLst>
          </p:cNvPr>
          <p:cNvSpPr/>
          <p:nvPr/>
        </p:nvSpPr>
        <p:spPr>
          <a:xfrm>
            <a:off x="8066565" y="1772854"/>
            <a:ext cx="805789" cy="835560"/>
          </a:xfrm>
          <a:prstGeom prst="cube">
            <a:avLst>
              <a:gd name="adj" fmla="val 776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7D84E8-B0E6-1A45-AFD7-2E7C0C73BD19}"/>
                  </a:ext>
                </a:extLst>
              </p:cNvPr>
              <p:cNvSpPr txBox="1"/>
              <p:nvPr/>
            </p:nvSpPr>
            <p:spPr>
              <a:xfrm>
                <a:off x="8016800" y="2978555"/>
                <a:ext cx="9922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13×13×256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7D84E8-B0E6-1A45-AFD7-2E7C0C73B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800" y="2978555"/>
                <a:ext cx="992259" cy="215444"/>
              </a:xfrm>
              <a:prstGeom prst="rect">
                <a:avLst/>
              </a:prstGeom>
              <a:blipFill>
                <a:blip r:embed="rId16"/>
                <a:stretch>
                  <a:fillRect l="-2532" r="-3797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CAD2202-97AB-2A4F-B8E0-D810AEBFAC81}"/>
              </a:ext>
            </a:extLst>
          </p:cNvPr>
          <p:cNvSpPr txBox="1"/>
          <p:nvPr/>
        </p:nvSpPr>
        <p:spPr>
          <a:xfrm>
            <a:off x="5111118" y="1303269"/>
            <a:ext cx="11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“same” conv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D23044-1B80-3F4C-BB99-832AD0B7E8B0}"/>
              </a:ext>
            </a:extLst>
          </p:cNvPr>
          <p:cNvCxnSpPr/>
          <p:nvPr/>
        </p:nvCxnSpPr>
        <p:spPr>
          <a:xfrm>
            <a:off x="9071498" y="2411966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05430F7-FEF7-4542-ADBB-B2C22DE9A4B8}"/>
              </a:ext>
            </a:extLst>
          </p:cNvPr>
          <p:cNvSpPr txBox="1"/>
          <p:nvPr/>
        </p:nvSpPr>
        <p:spPr>
          <a:xfrm>
            <a:off x="8940650" y="1483870"/>
            <a:ext cx="895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“same” conv</a:t>
            </a:r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7E88C4AE-1788-6E47-85C3-4A1C72CA4203}"/>
              </a:ext>
            </a:extLst>
          </p:cNvPr>
          <p:cNvSpPr/>
          <p:nvPr/>
        </p:nvSpPr>
        <p:spPr>
          <a:xfrm>
            <a:off x="9904488" y="1611046"/>
            <a:ext cx="961832" cy="997368"/>
          </a:xfrm>
          <a:prstGeom prst="cube">
            <a:avLst>
              <a:gd name="adj" fmla="val 8133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E5DE772-27FA-D941-9C11-CCD6E262ABF3}"/>
                  </a:ext>
                </a:extLst>
              </p:cNvPr>
              <p:cNvSpPr txBox="1"/>
              <p:nvPr/>
            </p:nvSpPr>
            <p:spPr>
              <a:xfrm>
                <a:off x="9854723" y="2978555"/>
                <a:ext cx="9922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13×13×384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E5DE772-27FA-D941-9C11-CCD6E262A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723" y="2978555"/>
                <a:ext cx="992259" cy="215444"/>
              </a:xfrm>
              <a:prstGeom prst="rect">
                <a:avLst/>
              </a:prstGeom>
              <a:blipFill>
                <a:blip r:embed="rId17"/>
                <a:stretch>
                  <a:fillRect l="-2532" r="-253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EEF3E0F-907B-3E4E-A049-B9C53439CC16}"/>
                  </a:ext>
                </a:extLst>
              </p:cNvPr>
              <p:cNvSpPr txBox="1"/>
              <p:nvPr/>
            </p:nvSpPr>
            <p:spPr>
              <a:xfrm>
                <a:off x="9163088" y="2017164"/>
                <a:ext cx="478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EEF3E0F-907B-3E4E-A049-B9C53439C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088" y="2017164"/>
                <a:ext cx="478529" cy="215444"/>
              </a:xfrm>
              <a:prstGeom prst="rect">
                <a:avLst/>
              </a:prstGeom>
              <a:blipFill>
                <a:blip r:embed="rId7"/>
                <a:stretch>
                  <a:fillRect l="-13158" r="-7895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D7B09E6-2F40-C444-ACD6-EDDFE0B213AE}"/>
              </a:ext>
            </a:extLst>
          </p:cNvPr>
          <p:cNvCxnSpPr/>
          <p:nvPr/>
        </p:nvCxnSpPr>
        <p:spPr>
          <a:xfrm>
            <a:off x="302811" y="5081935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be 42">
            <a:extLst>
              <a:ext uri="{FF2B5EF4-FFF2-40B4-BE49-F238E27FC236}">
                <a16:creationId xmlns:a16="http://schemas.microsoft.com/office/drawing/2014/main" id="{823EACAC-7CD0-F844-B2A8-1260C0E6BD30}"/>
              </a:ext>
            </a:extLst>
          </p:cNvPr>
          <p:cNvSpPr/>
          <p:nvPr/>
        </p:nvSpPr>
        <p:spPr>
          <a:xfrm>
            <a:off x="1135801" y="4281015"/>
            <a:ext cx="961832" cy="997368"/>
          </a:xfrm>
          <a:prstGeom prst="cube">
            <a:avLst>
              <a:gd name="adj" fmla="val 8010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0CF7368-09CC-C648-B1DE-8C9FF398BBD2}"/>
                  </a:ext>
                </a:extLst>
              </p:cNvPr>
              <p:cNvSpPr txBox="1"/>
              <p:nvPr/>
            </p:nvSpPr>
            <p:spPr>
              <a:xfrm>
                <a:off x="1086036" y="5648524"/>
                <a:ext cx="9922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13×13×384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0CF7368-09CC-C648-B1DE-8C9FF398B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036" y="5648524"/>
                <a:ext cx="992259" cy="215444"/>
              </a:xfrm>
              <a:prstGeom prst="rect">
                <a:avLst/>
              </a:prstGeom>
              <a:blipFill>
                <a:blip r:embed="rId18"/>
                <a:stretch>
                  <a:fillRect l="-3797" r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EE916E4-CEA5-114A-B47B-78B5424DE846}"/>
                  </a:ext>
                </a:extLst>
              </p:cNvPr>
              <p:cNvSpPr txBox="1"/>
              <p:nvPr/>
            </p:nvSpPr>
            <p:spPr>
              <a:xfrm>
                <a:off x="394401" y="4687133"/>
                <a:ext cx="478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EE916E4-CEA5-114A-B47B-78B5424DE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1" y="4687133"/>
                <a:ext cx="478529" cy="215444"/>
              </a:xfrm>
              <a:prstGeom prst="rect">
                <a:avLst/>
              </a:prstGeom>
              <a:blipFill>
                <a:blip r:embed="rId19"/>
                <a:stretch>
                  <a:fillRect l="-12821" r="-5128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D781D60D-E128-1740-97C1-7A796FD3D884}"/>
              </a:ext>
            </a:extLst>
          </p:cNvPr>
          <p:cNvSpPr txBox="1"/>
          <p:nvPr/>
        </p:nvSpPr>
        <p:spPr>
          <a:xfrm>
            <a:off x="171963" y="4063662"/>
            <a:ext cx="895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“same” conv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F529C6C-67B5-394E-A44F-98A2FDAE6C03}"/>
              </a:ext>
            </a:extLst>
          </p:cNvPr>
          <p:cNvCxnSpPr/>
          <p:nvPr/>
        </p:nvCxnSpPr>
        <p:spPr>
          <a:xfrm>
            <a:off x="2192378" y="5081935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be 47">
            <a:extLst>
              <a:ext uri="{FF2B5EF4-FFF2-40B4-BE49-F238E27FC236}">
                <a16:creationId xmlns:a16="http://schemas.microsoft.com/office/drawing/2014/main" id="{2F7B805D-691A-784A-A908-CBC3561651C1}"/>
              </a:ext>
            </a:extLst>
          </p:cNvPr>
          <p:cNvSpPr/>
          <p:nvPr/>
        </p:nvSpPr>
        <p:spPr>
          <a:xfrm>
            <a:off x="3025368" y="4442823"/>
            <a:ext cx="805789" cy="835560"/>
          </a:xfrm>
          <a:prstGeom prst="cube">
            <a:avLst>
              <a:gd name="adj" fmla="val 776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EECF6E8-38AF-9546-9513-73801CEDE077}"/>
                  </a:ext>
                </a:extLst>
              </p:cNvPr>
              <p:cNvSpPr txBox="1"/>
              <p:nvPr/>
            </p:nvSpPr>
            <p:spPr>
              <a:xfrm>
                <a:off x="2975603" y="5648524"/>
                <a:ext cx="9922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13×13×256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EECF6E8-38AF-9546-9513-73801CEDE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603" y="5648524"/>
                <a:ext cx="992259" cy="215444"/>
              </a:xfrm>
              <a:prstGeom prst="rect">
                <a:avLst/>
              </a:prstGeom>
              <a:blipFill>
                <a:blip r:embed="rId20"/>
                <a:stretch>
                  <a:fillRect l="-2532" r="-379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A6C3FB-0D80-A249-AB21-AF7C09BA7540}"/>
                  </a:ext>
                </a:extLst>
              </p:cNvPr>
              <p:cNvSpPr txBox="1"/>
              <p:nvPr/>
            </p:nvSpPr>
            <p:spPr>
              <a:xfrm>
                <a:off x="2283968" y="4687133"/>
                <a:ext cx="478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A6C3FB-0D80-A249-AB21-AF7C09BA7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968" y="4687133"/>
                <a:ext cx="478529" cy="215444"/>
              </a:xfrm>
              <a:prstGeom prst="rect">
                <a:avLst/>
              </a:prstGeom>
              <a:blipFill>
                <a:blip r:embed="rId21"/>
                <a:stretch>
                  <a:fillRect l="-15789" r="-5263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9B76586F-DBC5-B14B-813B-323B5ED99C28}"/>
              </a:ext>
            </a:extLst>
          </p:cNvPr>
          <p:cNvSpPr txBox="1"/>
          <p:nvPr/>
        </p:nvSpPr>
        <p:spPr>
          <a:xfrm>
            <a:off x="2061530" y="4055974"/>
            <a:ext cx="895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“same” conv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12DCB7D-F882-D74A-A8E9-FCDD181301CA}"/>
              </a:ext>
            </a:extLst>
          </p:cNvPr>
          <p:cNvCxnSpPr/>
          <p:nvPr/>
        </p:nvCxnSpPr>
        <p:spPr>
          <a:xfrm>
            <a:off x="4113226" y="5067774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A48263C-AB0D-9B48-822B-407445F8277A}"/>
              </a:ext>
            </a:extLst>
          </p:cNvPr>
          <p:cNvSpPr txBox="1"/>
          <p:nvPr/>
        </p:nvSpPr>
        <p:spPr>
          <a:xfrm>
            <a:off x="4012935" y="4147526"/>
            <a:ext cx="867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Max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00CA0EC-5A23-BD4D-97D1-02D8720FD46F}"/>
                  </a:ext>
                </a:extLst>
              </p:cNvPr>
              <p:cNvSpPr txBox="1"/>
              <p:nvPr/>
            </p:nvSpPr>
            <p:spPr>
              <a:xfrm>
                <a:off x="4138959" y="4465244"/>
                <a:ext cx="478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00CA0EC-5A23-BD4D-97D1-02D8720F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959" y="4465244"/>
                <a:ext cx="478529" cy="215444"/>
              </a:xfrm>
              <a:prstGeom prst="rect">
                <a:avLst/>
              </a:prstGeom>
              <a:blipFill>
                <a:blip r:embed="rId22"/>
                <a:stretch>
                  <a:fillRect l="-12821" t="-5556" r="-5128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E42791-CB00-394C-85AC-0E3036BBEA3A}"/>
                  </a:ext>
                </a:extLst>
              </p:cNvPr>
              <p:cNvSpPr txBox="1"/>
              <p:nvPr/>
            </p:nvSpPr>
            <p:spPr>
              <a:xfrm>
                <a:off x="4156592" y="4682342"/>
                <a:ext cx="4608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E42791-CB00-394C-85AC-0E3036BBE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592" y="4682342"/>
                <a:ext cx="460895" cy="215444"/>
              </a:xfrm>
              <a:prstGeom prst="rect">
                <a:avLst/>
              </a:prstGeom>
              <a:blipFill>
                <a:blip r:embed="rId23"/>
                <a:stretch>
                  <a:fillRect l="-2632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ube 55">
            <a:extLst>
              <a:ext uri="{FF2B5EF4-FFF2-40B4-BE49-F238E27FC236}">
                <a16:creationId xmlns:a16="http://schemas.microsoft.com/office/drawing/2014/main" id="{BAA944ED-48E5-294B-B9B3-B06F05210461}"/>
              </a:ext>
            </a:extLst>
          </p:cNvPr>
          <p:cNvSpPr/>
          <p:nvPr/>
        </p:nvSpPr>
        <p:spPr>
          <a:xfrm>
            <a:off x="5000136" y="4442222"/>
            <a:ext cx="805789" cy="835560"/>
          </a:xfrm>
          <a:prstGeom prst="cube">
            <a:avLst>
              <a:gd name="adj" fmla="val 8647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C41E6AA-58C9-7446-80DD-DBA3C20D7272}"/>
                  </a:ext>
                </a:extLst>
              </p:cNvPr>
              <p:cNvSpPr txBox="1"/>
              <p:nvPr/>
            </p:nvSpPr>
            <p:spPr>
              <a:xfrm>
                <a:off x="4950371" y="5647923"/>
                <a:ext cx="793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6×6×256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C41E6AA-58C9-7446-80DD-DBA3C20D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371" y="5647923"/>
                <a:ext cx="793487" cy="215444"/>
              </a:xfrm>
              <a:prstGeom prst="rect">
                <a:avLst/>
              </a:prstGeom>
              <a:blipFill>
                <a:blip r:embed="rId24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EB49B7E7-CC02-2F48-AA14-71E1D682009A}"/>
              </a:ext>
            </a:extLst>
          </p:cNvPr>
          <p:cNvSpPr txBox="1"/>
          <p:nvPr/>
        </p:nvSpPr>
        <p:spPr>
          <a:xfrm>
            <a:off x="5000136" y="6048842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9216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9B33BD3-F30D-0547-9254-8EE2A28BC458}"/>
              </a:ext>
            </a:extLst>
          </p:cNvPr>
          <p:cNvGrpSpPr/>
          <p:nvPr/>
        </p:nvGrpSpPr>
        <p:grpSpPr>
          <a:xfrm>
            <a:off x="6592620" y="4155983"/>
            <a:ext cx="221226" cy="1590748"/>
            <a:chOff x="10766057" y="1492714"/>
            <a:chExt cx="221226" cy="1590748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2FDCA535-1D1C-D84A-A77F-0357A5B1E4FF}"/>
                </a:ext>
              </a:extLst>
            </p:cNvPr>
            <p:cNvSpPr/>
            <p:nvPr/>
          </p:nvSpPr>
          <p:spPr>
            <a:xfrm>
              <a:off x="10766057" y="1492714"/>
              <a:ext cx="221226" cy="15907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93CAC38-6F3B-2240-AF2C-B78A5026B9B4}"/>
                </a:ext>
              </a:extLst>
            </p:cNvPr>
            <p:cNvSpPr/>
            <p:nvPr/>
          </p:nvSpPr>
          <p:spPr>
            <a:xfrm>
              <a:off x="10791867" y="152266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9B35712-9618-694F-A8F1-AD4D440E52B7}"/>
                </a:ext>
              </a:extLst>
            </p:cNvPr>
            <p:cNvSpPr/>
            <p:nvPr/>
          </p:nvSpPr>
          <p:spPr>
            <a:xfrm>
              <a:off x="10791867" y="1707344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6FE3B5D-2758-874B-B9F6-C24D7B87DC96}"/>
                </a:ext>
              </a:extLst>
            </p:cNvPr>
            <p:cNvSpPr/>
            <p:nvPr/>
          </p:nvSpPr>
          <p:spPr>
            <a:xfrm>
              <a:off x="10791867" y="1904603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707B468-5112-B642-9B6F-87B18DACEFDA}"/>
                </a:ext>
              </a:extLst>
            </p:cNvPr>
            <p:cNvSpPr/>
            <p:nvPr/>
          </p:nvSpPr>
          <p:spPr>
            <a:xfrm>
              <a:off x="10791867" y="2089287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5CD033F-B606-364C-96E4-80B0855D575C}"/>
                </a:ext>
              </a:extLst>
            </p:cNvPr>
            <p:cNvSpPr/>
            <p:nvPr/>
          </p:nvSpPr>
          <p:spPr>
            <a:xfrm>
              <a:off x="10791867" y="228583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A4EC930-6363-F04C-9B4C-0F1B1A41C544}"/>
                </a:ext>
              </a:extLst>
            </p:cNvPr>
            <p:cNvSpPr/>
            <p:nvPr/>
          </p:nvSpPr>
          <p:spPr>
            <a:xfrm>
              <a:off x="10791867" y="2470514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CA53D25-8A44-6F4C-8F45-E3F6150E58B2}"/>
                </a:ext>
              </a:extLst>
            </p:cNvPr>
            <p:cNvSpPr/>
            <p:nvPr/>
          </p:nvSpPr>
          <p:spPr>
            <a:xfrm>
              <a:off x="10791867" y="2667773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ABCA5C7-6853-C744-8FF0-6214DE38D5C9}"/>
                </a:ext>
              </a:extLst>
            </p:cNvPr>
            <p:cNvSpPr/>
            <p:nvPr/>
          </p:nvSpPr>
          <p:spPr>
            <a:xfrm>
              <a:off x="10791867" y="2852457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163741E-75BB-874D-84D1-9DBBA6F00DBE}"/>
              </a:ext>
            </a:extLst>
          </p:cNvPr>
          <p:cNvCxnSpPr>
            <a:cxnSpLocks/>
          </p:cNvCxnSpPr>
          <p:nvPr/>
        </p:nvCxnSpPr>
        <p:spPr>
          <a:xfrm>
            <a:off x="6142814" y="5034776"/>
            <a:ext cx="360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B357838-97C1-ED49-8B1F-C2B63E12DF09}"/>
              </a:ext>
            </a:extLst>
          </p:cNvPr>
          <p:cNvSpPr txBox="1"/>
          <p:nvPr/>
        </p:nvSpPr>
        <p:spPr>
          <a:xfrm>
            <a:off x="6428157" y="6042423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4096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B1F3DC4-F993-E144-AD75-74F76245A2FE}"/>
              </a:ext>
            </a:extLst>
          </p:cNvPr>
          <p:cNvGrpSpPr/>
          <p:nvPr/>
        </p:nvGrpSpPr>
        <p:grpSpPr>
          <a:xfrm>
            <a:off x="7531267" y="4153725"/>
            <a:ext cx="221226" cy="1590748"/>
            <a:chOff x="10766057" y="1492714"/>
            <a:chExt cx="221226" cy="1590748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9A50FD2A-43CA-E94C-BFEC-CE81BACA7B3E}"/>
                </a:ext>
              </a:extLst>
            </p:cNvPr>
            <p:cNvSpPr/>
            <p:nvPr/>
          </p:nvSpPr>
          <p:spPr>
            <a:xfrm>
              <a:off x="10766057" y="1492714"/>
              <a:ext cx="221226" cy="15907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22D786D-6807-4A40-9D0D-09DA906F2662}"/>
                </a:ext>
              </a:extLst>
            </p:cNvPr>
            <p:cNvSpPr/>
            <p:nvPr/>
          </p:nvSpPr>
          <p:spPr>
            <a:xfrm>
              <a:off x="10791867" y="152266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C866F68-63A6-4340-9346-0AB1E420D789}"/>
                </a:ext>
              </a:extLst>
            </p:cNvPr>
            <p:cNvSpPr/>
            <p:nvPr/>
          </p:nvSpPr>
          <p:spPr>
            <a:xfrm>
              <a:off x="10791867" y="1707344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0F85522-E1B0-614D-9F80-D55EEA1BF9F5}"/>
                </a:ext>
              </a:extLst>
            </p:cNvPr>
            <p:cNvSpPr/>
            <p:nvPr/>
          </p:nvSpPr>
          <p:spPr>
            <a:xfrm>
              <a:off x="10791867" y="1904603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81E7D5B-BDC2-6840-B35E-0CD4176D6440}"/>
                </a:ext>
              </a:extLst>
            </p:cNvPr>
            <p:cNvSpPr/>
            <p:nvPr/>
          </p:nvSpPr>
          <p:spPr>
            <a:xfrm>
              <a:off x="10791867" y="2089287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25755BA-D81B-2D48-BFE1-E72725168974}"/>
                </a:ext>
              </a:extLst>
            </p:cNvPr>
            <p:cNvSpPr/>
            <p:nvPr/>
          </p:nvSpPr>
          <p:spPr>
            <a:xfrm>
              <a:off x="10791867" y="228583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360AF72-3E0E-8845-A212-580C64B83868}"/>
                </a:ext>
              </a:extLst>
            </p:cNvPr>
            <p:cNvSpPr/>
            <p:nvPr/>
          </p:nvSpPr>
          <p:spPr>
            <a:xfrm>
              <a:off x="10791867" y="2470514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4CAA27E-7E8A-2B46-944F-47B06D3FD958}"/>
                </a:ext>
              </a:extLst>
            </p:cNvPr>
            <p:cNvSpPr/>
            <p:nvPr/>
          </p:nvSpPr>
          <p:spPr>
            <a:xfrm>
              <a:off x="10791867" y="2667773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3D37105-BE89-0B41-8868-6D503EE3EE45}"/>
                </a:ext>
              </a:extLst>
            </p:cNvPr>
            <p:cNvSpPr/>
            <p:nvPr/>
          </p:nvSpPr>
          <p:spPr>
            <a:xfrm>
              <a:off x="10791867" y="2852457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263E41E-6B62-5A4B-8B12-C0C5B105DD2E}"/>
              </a:ext>
            </a:extLst>
          </p:cNvPr>
          <p:cNvCxnSpPr>
            <a:cxnSpLocks/>
          </p:cNvCxnSpPr>
          <p:nvPr/>
        </p:nvCxnSpPr>
        <p:spPr>
          <a:xfrm>
            <a:off x="7081461" y="5032518"/>
            <a:ext cx="360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B917F14-E006-E840-81B8-E048E67F0DF8}"/>
              </a:ext>
            </a:extLst>
          </p:cNvPr>
          <p:cNvSpPr txBox="1"/>
          <p:nvPr/>
        </p:nvSpPr>
        <p:spPr>
          <a:xfrm>
            <a:off x="7366804" y="6040165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4096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33FB095-902E-BB41-AC6E-3CC8D2F2D747}"/>
              </a:ext>
            </a:extLst>
          </p:cNvPr>
          <p:cNvCxnSpPr>
            <a:cxnSpLocks/>
          </p:cNvCxnSpPr>
          <p:nvPr/>
        </p:nvCxnSpPr>
        <p:spPr>
          <a:xfrm>
            <a:off x="7916955" y="5051300"/>
            <a:ext cx="360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170DFA6F-23A5-AA42-80D1-0FEAEA67E7EC}"/>
              </a:ext>
            </a:extLst>
          </p:cNvPr>
          <p:cNvSpPr/>
          <p:nvPr/>
        </p:nvSpPr>
        <p:spPr>
          <a:xfrm>
            <a:off x="8396059" y="4934430"/>
            <a:ext cx="233739" cy="2337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1C843B4-27CB-B947-B98B-D783469DAEFB}"/>
              </a:ext>
            </a:extLst>
          </p:cNvPr>
          <p:cNvSpPr txBox="1"/>
          <p:nvPr/>
        </p:nvSpPr>
        <p:spPr>
          <a:xfrm>
            <a:off x="8121667" y="5301131"/>
            <a:ext cx="782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Softmax</a:t>
            </a:r>
            <a:endParaRPr lang="en-US" sz="1400" dirty="0"/>
          </a:p>
          <a:p>
            <a:pPr algn="ctr"/>
            <a:r>
              <a:rPr lang="en-US" sz="1400" dirty="0"/>
              <a:t>100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BD0436C-24E0-1C49-937D-BF9F5A134C0C}"/>
              </a:ext>
            </a:extLst>
          </p:cNvPr>
          <p:cNvSpPr txBox="1"/>
          <p:nvPr/>
        </p:nvSpPr>
        <p:spPr>
          <a:xfrm>
            <a:off x="9167812" y="3716943"/>
            <a:ext cx="2663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# parameters: </a:t>
            </a:r>
            <a:r>
              <a:rPr lang="en-US" sz="1600" b="1" dirty="0"/>
              <a:t>60 million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78C592-CA0C-D24D-8255-F928370DE0F8}"/>
              </a:ext>
            </a:extLst>
          </p:cNvPr>
          <p:cNvSpPr txBox="1"/>
          <p:nvPr/>
        </p:nvSpPr>
        <p:spPr>
          <a:xfrm>
            <a:off x="9167812" y="4093800"/>
            <a:ext cx="1473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ReLU</a:t>
            </a:r>
            <a:r>
              <a:rPr lang="en-US" sz="1600" dirty="0"/>
              <a:t> activation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85FF12AA-43CF-1E4F-91BD-3E355E9B8FE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81605" y="4837612"/>
            <a:ext cx="3312585" cy="2025807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2D6EEA70-DDED-E843-A30F-5CAD9C443945}"/>
              </a:ext>
            </a:extLst>
          </p:cNvPr>
          <p:cNvSpPr/>
          <p:nvPr/>
        </p:nvSpPr>
        <p:spPr>
          <a:xfrm>
            <a:off x="10373200" y="5513468"/>
            <a:ext cx="351978" cy="11491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F3E0A8-8E66-CC41-AC76-F60D90D3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6CBDA-FC3A-F048-A1C9-0FF9787C0C09}" type="datetime1">
              <a:rPr lang="en-US" smtClean="0"/>
              <a:t>10/15/18</a:t>
            </a:fld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06401043-75CC-4248-9629-342DB428D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ED985995-D3A6-2843-A38A-98F0F506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4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 animBg="1"/>
      <p:bldP spid="14" grpId="0"/>
      <p:bldP spid="16" grpId="0"/>
      <p:bldP spid="17" grpId="0"/>
      <p:bldP spid="18" grpId="0"/>
      <p:bldP spid="19" grpId="0" animBg="1"/>
      <p:bldP spid="20" grpId="0"/>
      <p:bldP spid="22" grpId="0"/>
      <p:bldP spid="23" grpId="0"/>
      <p:bldP spid="24" grpId="0"/>
      <p:bldP spid="25" grpId="0" animBg="1"/>
      <p:bldP spid="26" grpId="0"/>
      <p:bldP spid="28" grpId="0"/>
      <p:bldP spid="29" grpId="0"/>
      <p:bldP spid="30" grpId="0"/>
      <p:bldP spid="31" grpId="0" animBg="1"/>
      <p:bldP spid="32" grpId="0"/>
      <p:bldP spid="33" grpId="0"/>
      <p:bldP spid="38" grpId="0"/>
      <p:bldP spid="39" grpId="0" animBg="1"/>
      <p:bldP spid="40" grpId="0"/>
      <p:bldP spid="41" grpId="0"/>
      <p:bldP spid="43" grpId="0" animBg="1"/>
      <p:bldP spid="44" grpId="0"/>
      <p:bldP spid="45" grpId="0"/>
      <p:bldP spid="46" grpId="0"/>
      <p:bldP spid="48" grpId="0" animBg="1"/>
      <p:bldP spid="49" grpId="0"/>
      <p:bldP spid="50" grpId="0"/>
      <p:bldP spid="51" grpId="0"/>
      <p:bldP spid="53" grpId="0"/>
      <p:bldP spid="54" grpId="0"/>
      <p:bldP spid="55" grpId="0"/>
      <p:bldP spid="56" grpId="0" animBg="1"/>
      <p:bldP spid="57" grpId="0"/>
      <p:bldP spid="58" grpId="0"/>
      <p:bldP spid="70" grpId="0"/>
      <p:bldP spid="82" grpId="0"/>
      <p:bldP spid="85" grpId="0" animBg="1"/>
      <p:bldP spid="86" grpId="0"/>
      <p:bldP spid="87" grpId="0"/>
      <p:bldP spid="8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8E99-5A0B-A447-9C43-74449F324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Does </a:t>
            </a:r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AlexNet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overfit?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1A72-39AC-0A4D-A3E8-009B1E724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24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Data augmentation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Mirror, random crops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Increase training data by a factor of 2048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Dropout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err="1"/>
              <a:t>Dorp</a:t>
            </a:r>
            <a:r>
              <a:rPr lang="en-US" sz="2000" dirty="0"/>
              <a:t> </a:t>
            </a:r>
            <a:r>
              <a:rPr lang="en-US" sz="2000" dirty="0" err="1"/>
              <a:t>prob</a:t>
            </a:r>
            <a:r>
              <a:rPr lang="en-US" sz="2000" dirty="0"/>
              <a:t> = 0.5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Applied to FC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D2C7F-AA71-5340-8F5D-D0BBB6E15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61613-1178-0843-AA9E-E12486B44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2C38F-A0B9-4B40-9C02-D5A028F07F96}" type="datetime1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2EFD4-7748-674C-9027-577EF86D9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2FF80-F91E-234A-AFBA-BE3953245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0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93B5-F12A-854A-8E1B-77A3AE8E6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03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VGG-16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74D35-E2C3-B545-B761-F1A3048FA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98591-E7BA-7B41-A43F-A749F9B46137}"/>
              </a:ext>
            </a:extLst>
          </p:cNvPr>
          <p:cNvSpPr txBox="1"/>
          <p:nvPr/>
        </p:nvSpPr>
        <p:spPr>
          <a:xfrm>
            <a:off x="2405269" y="741876"/>
            <a:ext cx="6266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Simonyan</a:t>
            </a:r>
            <a:r>
              <a:rPr lang="en-US" sz="1200" dirty="0"/>
              <a:t> &amp; Zisserman, 2014, Very deep convolutional networks for large-scale image recognition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9415BF-25B7-9A4C-BA1B-BA463BACED02}"/>
                  </a:ext>
                </a:extLst>
              </p:cNvPr>
              <p:cNvSpPr txBox="1"/>
              <p:nvPr/>
            </p:nvSpPr>
            <p:spPr>
              <a:xfrm>
                <a:off x="838200" y="1225017"/>
                <a:ext cx="80558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Using more uniform layers:   </a:t>
                </a:r>
                <a:r>
                  <a:rPr lang="en-US" sz="1400" b="1" dirty="0"/>
                  <a:t>Conv</a:t>
                </a:r>
                <a:r>
                  <a:rPr lang="en-US" sz="1400" dirty="0"/>
                  <a:t> </a:t>
                </a:r>
                <a:r>
                  <a:rPr lang="en-US" sz="14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=3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 (“same” conv);    </a:t>
                </a:r>
                <a:r>
                  <a:rPr lang="en-US" sz="1400" b="1" dirty="0"/>
                  <a:t>Pool</a:t>
                </a:r>
                <a:r>
                  <a:rPr lang="en-US" sz="1400" dirty="0"/>
                  <a:t> </a:t>
                </a:r>
                <a:r>
                  <a:rPr lang="en-US" sz="14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=2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dirty="0"/>
                  <a:t>, max pooing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9415BF-25B7-9A4C-BA1B-BA463BACE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25017"/>
                <a:ext cx="8055860" cy="307777"/>
              </a:xfrm>
              <a:prstGeom prst="rect">
                <a:avLst/>
              </a:prstGeom>
              <a:blipFill>
                <a:blip r:embed="rId3"/>
                <a:stretch>
                  <a:fillRect l="-157" t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2AC2E4-82E1-8A4D-A682-58906A902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776786"/>
              </p:ext>
            </p:extLst>
          </p:nvPr>
        </p:nvGraphicFramePr>
        <p:xfrm>
          <a:off x="767313" y="1623067"/>
          <a:ext cx="1009662" cy="1009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277">
                  <a:extLst>
                    <a:ext uri="{9D8B030D-6E8A-4147-A177-3AD203B41FA5}">
                      <a16:colId xmlns:a16="http://schemas.microsoft.com/office/drawing/2014/main" val="3532807051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1055304267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3743355936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1506741740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1701859215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2607375619"/>
                    </a:ext>
                  </a:extLst>
                </a:gridCol>
              </a:tblGrid>
              <a:tr h="168277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51920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129543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74395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848585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166632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94691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251CEA-185A-AC4F-85CC-E738378A6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007483"/>
              </p:ext>
            </p:extLst>
          </p:nvPr>
        </p:nvGraphicFramePr>
        <p:xfrm>
          <a:off x="566967" y="1832077"/>
          <a:ext cx="1009662" cy="1009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277">
                  <a:extLst>
                    <a:ext uri="{9D8B030D-6E8A-4147-A177-3AD203B41FA5}">
                      <a16:colId xmlns:a16="http://schemas.microsoft.com/office/drawing/2014/main" val="3532807051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1055304267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3743355936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1506741740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1701859215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2607375619"/>
                    </a:ext>
                  </a:extLst>
                </a:gridCol>
              </a:tblGrid>
              <a:tr h="168277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51920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129543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74395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848585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166632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94691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3CC8EF4-43D5-D34C-AB7A-87AEE18CC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91601"/>
              </p:ext>
            </p:extLst>
          </p:nvPr>
        </p:nvGraphicFramePr>
        <p:xfrm>
          <a:off x="366621" y="2055597"/>
          <a:ext cx="1009662" cy="1009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277">
                  <a:extLst>
                    <a:ext uri="{9D8B030D-6E8A-4147-A177-3AD203B41FA5}">
                      <a16:colId xmlns:a16="http://schemas.microsoft.com/office/drawing/2014/main" val="3532807051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1055304267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3743355936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1506741740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1701859215"/>
                    </a:ext>
                  </a:extLst>
                </a:gridCol>
                <a:gridCol w="168277">
                  <a:extLst>
                    <a:ext uri="{9D8B030D-6E8A-4147-A177-3AD203B41FA5}">
                      <a16:colId xmlns:a16="http://schemas.microsoft.com/office/drawing/2014/main" val="2607375619"/>
                    </a:ext>
                  </a:extLst>
                </a:gridCol>
              </a:tblGrid>
              <a:tr h="168277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51920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129543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74395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848585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166632"/>
                  </a:ext>
                </a:extLst>
              </a:tr>
              <a:tr h="168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28047" marR="28047" marT="14023" marB="14023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9469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B321E4-E45A-1343-882D-506E5153F6E1}"/>
                  </a:ext>
                </a:extLst>
              </p:cNvPr>
              <p:cNvSpPr txBox="1"/>
              <p:nvPr/>
            </p:nvSpPr>
            <p:spPr>
              <a:xfrm>
                <a:off x="538087" y="3159121"/>
                <a:ext cx="9922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224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×224×3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B321E4-E45A-1343-882D-506E5153F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87" y="3159121"/>
                <a:ext cx="992259" cy="215444"/>
              </a:xfrm>
              <a:prstGeom prst="rect">
                <a:avLst/>
              </a:prstGeom>
              <a:blipFill>
                <a:blip r:embed="rId4"/>
                <a:stretch>
                  <a:fillRect l="-2532" r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3E8361-8B6C-454E-9B02-6396E59E0119}"/>
              </a:ext>
            </a:extLst>
          </p:cNvPr>
          <p:cNvCxnSpPr/>
          <p:nvPr/>
        </p:nvCxnSpPr>
        <p:spPr>
          <a:xfrm>
            <a:off x="1957021" y="2438087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116836-CC47-6F45-8709-A32586671ED8}"/>
                  </a:ext>
                </a:extLst>
              </p:cNvPr>
              <p:cNvSpPr txBox="1"/>
              <p:nvPr/>
            </p:nvSpPr>
            <p:spPr>
              <a:xfrm>
                <a:off x="1822654" y="1869465"/>
                <a:ext cx="8806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(Conv 64)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116836-CC47-6F45-8709-A32586671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654" y="1869465"/>
                <a:ext cx="880626" cy="523220"/>
              </a:xfrm>
              <a:prstGeom prst="rect">
                <a:avLst/>
              </a:prstGeom>
              <a:blipFill>
                <a:blip r:embed="rId5"/>
                <a:stretch>
                  <a:fillRect l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384F1D-60A5-1742-8F14-7A8BA2B82225}"/>
                  </a:ext>
                </a:extLst>
              </p:cNvPr>
              <p:cNvSpPr txBox="1"/>
              <p:nvPr/>
            </p:nvSpPr>
            <p:spPr>
              <a:xfrm>
                <a:off x="2837647" y="2330365"/>
                <a:ext cx="10916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224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×224×64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384F1D-60A5-1742-8F14-7A8BA2B82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647" y="2330365"/>
                <a:ext cx="1091646" cy="215444"/>
              </a:xfrm>
              <a:prstGeom prst="rect">
                <a:avLst/>
              </a:prstGeom>
              <a:blipFill>
                <a:blip r:embed="rId6"/>
                <a:stretch>
                  <a:fillRect l="-2299" r="-344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661358-FE8E-DA4A-9426-21AC1C07A4E0}"/>
              </a:ext>
            </a:extLst>
          </p:cNvPr>
          <p:cNvCxnSpPr/>
          <p:nvPr/>
        </p:nvCxnSpPr>
        <p:spPr>
          <a:xfrm>
            <a:off x="4039074" y="2438087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F5005-E630-9541-A26C-214704AB505B}"/>
              </a:ext>
            </a:extLst>
          </p:cNvPr>
          <p:cNvSpPr txBox="1"/>
          <p:nvPr/>
        </p:nvSpPr>
        <p:spPr>
          <a:xfrm>
            <a:off x="4103556" y="2024164"/>
            <a:ext cx="504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EACDCC-A553-7444-819C-DEE01293C732}"/>
                  </a:ext>
                </a:extLst>
              </p:cNvPr>
              <p:cNvSpPr txBox="1"/>
              <p:nvPr/>
            </p:nvSpPr>
            <p:spPr>
              <a:xfrm>
                <a:off x="4833739" y="2330365"/>
                <a:ext cx="10916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112×112×64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EACDCC-A553-7444-819C-DEE01293C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739" y="2330365"/>
                <a:ext cx="1091646" cy="215444"/>
              </a:xfrm>
              <a:prstGeom prst="rect">
                <a:avLst/>
              </a:prstGeom>
              <a:blipFill>
                <a:blip r:embed="rId7"/>
                <a:stretch>
                  <a:fillRect l="-3448" r="-229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DA992B-C462-EF48-A899-9C3FEDBC09DF}"/>
              </a:ext>
            </a:extLst>
          </p:cNvPr>
          <p:cNvCxnSpPr/>
          <p:nvPr/>
        </p:nvCxnSpPr>
        <p:spPr>
          <a:xfrm>
            <a:off x="6138983" y="2435678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D50450-F5B8-7E41-B3F6-A3CBA00BDC87}"/>
                  </a:ext>
                </a:extLst>
              </p:cNvPr>
              <p:cNvSpPr txBox="1"/>
              <p:nvPr/>
            </p:nvSpPr>
            <p:spPr>
              <a:xfrm>
                <a:off x="5969907" y="1869465"/>
                <a:ext cx="9719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(Conv 128)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D50450-F5B8-7E41-B3F6-A3CBA00BD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907" y="1869465"/>
                <a:ext cx="971997" cy="523220"/>
              </a:xfrm>
              <a:prstGeom prst="rect">
                <a:avLst/>
              </a:prstGeom>
              <a:blipFill>
                <a:blip r:embed="rId8"/>
                <a:stretch>
                  <a:fillRect l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A01FB5-A311-8442-8A0D-7A16B5793E2F}"/>
                  </a:ext>
                </a:extLst>
              </p:cNvPr>
              <p:cNvSpPr txBox="1"/>
              <p:nvPr/>
            </p:nvSpPr>
            <p:spPr>
              <a:xfrm>
                <a:off x="6941904" y="2327956"/>
                <a:ext cx="11910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112×112×128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A01FB5-A311-8442-8A0D-7A16B5793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904" y="2327956"/>
                <a:ext cx="1191032" cy="215444"/>
              </a:xfrm>
              <a:prstGeom prst="rect">
                <a:avLst/>
              </a:prstGeom>
              <a:blipFill>
                <a:blip r:embed="rId9"/>
                <a:stretch>
                  <a:fillRect l="-3191" r="-319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4AD1BF-3FBC-7544-802B-424DEB08DA2D}"/>
              </a:ext>
            </a:extLst>
          </p:cNvPr>
          <p:cNvCxnSpPr/>
          <p:nvPr/>
        </p:nvCxnSpPr>
        <p:spPr>
          <a:xfrm>
            <a:off x="8248500" y="2434102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52D66E-140C-A947-BF6C-022C9C00EFA5}"/>
              </a:ext>
            </a:extLst>
          </p:cNvPr>
          <p:cNvSpPr txBox="1"/>
          <p:nvPr/>
        </p:nvSpPr>
        <p:spPr>
          <a:xfrm>
            <a:off x="8312982" y="2020179"/>
            <a:ext cx="504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4CB2A6-3B3C-A345-A3CD-2B3AB241DFAD}"/>
                  </a:ext>
                </a:extLst>
              </p:cNvPr>
              <p:cNvSpPr txBox="1"/>
              <p:nvPr/>
            </p:nvSpPr>
            <p:spPr>
              <a:xfrm>
                <a:off x="9062392" y="2326380"/>
                <a:ext cx="9922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56×56×128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4CB2A6-3B3C-A345-A3CD-2B3AB241D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392" y="2326380"/>
                <a:ext cx="992259" cy="215444"/>
              </a:xfrm>
              <a:prstGeom prst="rect">
                <a:avLst/>
              </a:prstGeom>
              <a:blipFill>
                <a:blip r:embed="rId10"/>
                <a:stretch>
                  <a:fillRect l="-3797" r="-253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7314CD-2A39-4947-B977-C7AD2EE7E0DD}"/>
              </a:ext>
            </a:extLst>
          </p:cNvPr>
          <p:cNvCxnSpPr/>
          <p:nvPr/>
        </p:nvCxnSpPr>
        <p:spPr>
          <a:xfrm>
            <a:off x="326978" y="4260569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A7D7604-6C38-1147-AD99-1F0CCA96A21B}"/>
                  </a:ext>
                </a:extLst>
              </p:cNvPr>
              <p:cNvSpPr txBox="1"/>
              <p:nvPr/>
            </p:nvSpPr>
            <p:spPr>
              <a:xfrm>
                <a:off x="192611" y="3691947"/>
                <a:ext cx="9719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(Conv 256)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A7D7604-6C38-1147-AD99-1F0CCA96A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11" y="3691947"/>
                <a:ext cx="971997" cy="523220"/>
              </a:xfrm>
              <a:prstGeom prst="rect">
                <a:avLst/>
              </a:prstGeom>
              <a:blipFill>
                <a:blip r:embed="rId11"/>
                <a:stretch>
                  <a:fillRect l="-1282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367BD3-06E6-8641-A429-60B5182C1374}"/>
                  </a:ext>
                </a:extLst>
              </p:cNvPr>
              <p:cNvSpPr txBox="1"/>
              <p:nvPr/>
            </p:nvSpPr>
            <p:spPr>
              <a:xfrm>
                <a:off x="1207604" y="4152847"/>
                <a:ext cx="9922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56×56×256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367BD3-06E6-8641-A429-60B5182C1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04" y="4152847"/>
                <a:ext cx="992259" cy="215444"/>
              </a:xfrm>
              <a:prstGeom prst="rect">
                <a:avLst/>
              </a:prstGeom>
              <a:blipFill>
                <a:blip r:embed="rId12"/>
                <a:stretch>
                  <a:fillRect l="-3797" r="-379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C5BB61-7746-6347-A5DA-B0D8DEB2D1E0}"/>
              </a:ext>
            </a:extLst>
          </p:cNvPr>
          <p:cNvCxnSpPr/>
          <p:nvPr/>
        </p:nvCxnSpPr>
        <p:spPr>
          <a:xfrm>
            <a:off x="2380538" y="4260569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F8E13AD-78F6-7045-A5A7-022C8ED64EB5}"/>
              </a:ext>
            </a:extLst>
          </p:cNvPr>
          <p:cNvSpPr txBox="1"/>
          <p:nvPr/>
        </p:nvSpPr>
        <p:spPr>
          <a:xfrm>
            <a:off x="2445020" y="3846646"/>
            <a:ext cx="504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15E39A-FCF9-0D43-B9B8-2ABA2241D0F6}"/>
                  </a:ext>
                </a:extLst>
              </p:cNvPr>
              <p:cNvSpPr txBox="1"/>
              <p:nvPr/>
            </p:nvSpPr>
            <p:spPr>
              <a:xfrm>
                <a:off x="3185548" y="4152847"/>
                <a:ext cx="9922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8×28×256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15E39A-FCF9-0D43-B9B8-2ABA2241D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548" y="4152847"/>
                <a:ext cx="992259" cy="215444"/>
              </a:xfrm>
              <a:prstGeom prst="rect">
                <a:avLst/>
              </a:prstGeom>
              <a:blipFill>
                <a:blip r:embed="rId13"/>
                <a:stretch>
                  <a:fillRect l="-2532" r="-379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AEFCF04-8733-9A44-A531-C7FC7D46BAB9}"/>
              </a:ext>
            </a:extLst>
          </p:cNvPr>
          <p:cNvCxnSpPr/>
          <p:nvPr/>
        </p:nvCxnSpPr>
        <p:spPr>
          <a:xfrm>
            <a:off x="4366936" y="4260569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8C2553-76F8-BB41-9475-64EECC3E8FC1}"/>
                  </a:ext>
                </a:extLst>
              </p:cNvPr>
              <p:cNvSpPr txBox="1"/>
              <p:nvPr/>
            </p:nvSpPr>
            <p:spPr>
              <a:xfrm>
                <a:off x="4232569" y="3691947"/>
                <a:ext cx="9719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(Conv 512)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8C2553-76F8-BB41-9475-64EECC3E8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569" y="3691947"/>
                <a:ext cx="971997" cy="523220"/>
              </a:xfrm>
              <a:prstGeom prst="rect">
                <a:avLst/>
              </a:prstGeom>
              <a:blipFill>
                <a:blip r:embed="rId14"/>
                <a:stretch>
                  <a:fillRect l="-1282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2B400DD-42A9-C34E-8F68-A3B18B84B7B5}"/>
                  </a:ext>
                </a:extLst>
              </p:cNvPr>
              <p:cNvSpPr txBox="1"/>
              <p:nvPr/>
            </p:nvSpPr>
            <p:spPr>
              <a:xfrm>
                <a:off x="5247562" y="4152847"/>
                <a:ext cx="9922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8×28×512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2B400DD-42A9-C34E-8F68-A3B18B84B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562" y="4152847"/>
                <a:ext cx="992259" cy="215444"/>
              </a:xfrm>
              <a:prstGeom prst="rect">
                <a:avLst/>
              </a:prstGeom>
              <a:blipFill>
                <a:blip r:embed="rId15"/>
                <a:stretch>
                  <a:fillRect l="-2532" r="-379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994B35-B01E-5345-BE57-B6972DE9E9DD}"/>
              </a:ext>
            </a:extLst>
          </p:cNvPr>
          <p:cNvCxnSpPr/>
          <p:nvPr/>
        </p:nvCxnSpPr>
        <p:spPr>
          <a:xfrm>
            <a:off x="6420496" y="4260569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4DB57E-E4B4-674C-891C-FA1538D83F63}"/>
              </a:ext>
            </a:extLst>
          </p:cNvPr>
          <p:cNvSpPr txBox="1"/>
          <p:nvPr/>
        </p:nvSpPr>
        <p:spPr>
          <a:xfrm>
            <a:off x="6484978" y="3846646"/>
            <a:ext cx="504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6C62CE-D8E6-D748-A4AE-350EDB838701}"/>
                  </a:ext>
                </a:extLst>
              </p:cNvPr>
              <p:cNvSpPr txBox="1"/>
              <p:nvPr/>
            </p:nvSpPr>
            <p:spPr>
              <a:xfrm>
                <a:off x="7225506" y="4152847"/>
                <a:ext cx="9922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4×14×512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6C62CE-D8E6-D748-A4AE-350EDB838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506" y="4152847"/>
                <a:ext cx="992259" cy="215444"/>
              </a:xfrm>
              <a:prstGeom prst="rect">
                <a:avLst/>
              </a:prstGeom>
              <a:blipFill>
                <a:blip r:embed="rId16"/>
                <a:stretch>
                  <a:fillRect l="-3797" r="-379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CD7ED0-5F46-554E-B034-114621FF6B28}"/>
              </a:ext>
            </a:extLst>
          </p:cNvPr>
          <p:cNvCxnSpPr/>
          <p:nvPr/>
        </p:nvCxnSpPr>
        <p:spPr>
          <a:xfrm>
            <a:off x="349712" y="5728651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A811C7-1047-2F4B-9D5A-F1DAB826662F}"/>
                  </a:ext>
                </a:extLst>
              </p:cNvPr>
              <p:cNvSpPr txBox="1"/>
              <p:nvPr/>
            </p:nvSpPr>
            <p:spPr>
              <a:xfrm>
                <a:off x="215345" y="5160029"/>
                <a:ext cx="9719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(Conv 512)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A811C7-1047-2F4B-9D5A-F1DAB8266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45" y="5160029"/>
                <a:ext cx="971997" cy="523220"/>
              </a:xfrm>
              <a:prstGeom prst="rect">
                <a:avLst/>
              </a:prstGeom>
              <a:blipFill>
                <a:blip r:embed="rId17"/>
                <a:stretch>
                  <a:fillRect l="-1299" r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1B23336-E465-EC40-AF49-F44B02C33926}"/>
                  </a:ext>
                </a:extLst>
              </p:cNvPr>
              <p:cNvSpPr txBox="1"/>
              <p:nvPr/>
            </p:nvSpPr>
            <p:spPr>
              <a:xfrm>
                <a:off x="1230338" y="5620929"/>
                <a:ext cx="9922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14×14×512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1B23336-E465-EC40-AF49-F44B02C33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338" y="5620929"/>
                <a:ext cx="992259" cy="215444"/>
              </a:xfrm>
              <a:prstGeom prst="rect">
                <a:avLst/>
              </a:prstGeom>
              <a:blipFill>
                <a:blip r:embed="rId18"/>
                <a:stretch>
                  <a:fillRect l="-2532" r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5342B35-78C4-4844-B622-6FA7F174AFDC}"/>
              </a:ext>
            </a:extLst>
          </p:cNvPr>
          <p:cNvCxnSpPr/>
          <p:nvPr/>
        </p:nvCxnSpPr>
        <p:spPr>
          <a:xfrm>
            <a:off x="2403272" y="5728651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A5BEC3A-3815-7347-8BCC-D9508BA6F446}"/>
              </a:ext>
            </a:extLst>
          </p:cNvPr>
          <p:cNvSpPr txBox="1"/>
          <p:nvPr/>
        </p:nvSpPr>
        <p:spPr>
          <a:xfrm>
            <a:off x="2467754" y="5314728"/>
            <a:ext cx="504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8A27A2-B215-034F-965D-2725CEC1E293}"/>
                  </a:ext>
                </a:extLst>
              </p:cNvPr>
              <p:cNvSpPr txBox="1"/>
              <p:nvPr/>
            </p:nvSpPr>
            <p:spPr>
              <a:xfrm>
                <a:off x="3208282" y="5620929"/>
                <a:ext cx="793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7×7×512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8A27A2-B215-034F-965D-2725CEC1E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282" y="5620929"/>
                <a:ext cx="793487" cy="215444"/>
              </a:xfrm>
              <a:prstGeom prst="rect">
                <a:avLst/>
              </a:prstGeom>
              <a:blipFill>
                <a:blip r:embed="rId19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5F0C3289-F1CE-1B4B-9517-79BBC24042D7}"/>
              </a:ext>
            </a:extLst>
          </p:cNvPr>
          <p:cNvSpPr txBox="1"/>
          <p:nvPr/>
        </p:nvSpPr>
        <p:spPr>
          <a:xfrm>
            <a:off x="3285208" y="5975329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=25088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78F3538-4DE1-1A4D-9B5D-22E128912680}"/>
              </a:ext>
            </a:extLst>
          </p:cNvPr>
          <p:cNvCxnSpPr/>
          <p:nvPr/>
        </p:nvCxnSpPr>
        <p:spPr>
          <a:xfrm>
            <a:off x="4232569" y="5713167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E106B1-CC9D-BF46-B53F-97290BF648CE}"/>
              </a:ext>
            </a:extLst>
          </p:cNvPr>
          <p:cNvSpPr txBox="1"/>
          <p:nvPr/>
        </p:nvSpPr>
        <p:spPr>
          <a:xfrm>
            <a:off x="4976547" y="5534657"/>
            <a:ext cx="76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FC 4096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79E052-B455-5844-B273-F0CBA85F2680}"/>
              </a:ext>
            </a:extLst>
          </p:cNvPr>
          <p:cNvCxnSpPr/>
          <p:nvPr/>
        </p:nvCxnSpPr>
        <p:spPr>
          <a:xfrm>
            <a:off x="5782489" y="5713167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9EA2F8D-3300-A043-8F47-8686E49D3C5F}"/>
              </a:ext>
            </a:extLst>
          </p:cNvPr>
          <p:cNvSpPr txBox="1"/>
          <p:nvPr/>
        </p:nvSpPr>
        <p:spPr>
          <a:xfrm>
            <a:off x="6526467" y="5534657"/>
            <a:ext cx="76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FC 4096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24080D-71E6-644B-8913-3BCF2294829E}"/>
              </a:ext>
            </a:extLst>
          </p:cNvPr>
          <p:cNvCxnSpPr/>
          <p:nvPr/>
        </p:nvCxnSpPr>
        <p:spPr>
          <a:xfrm>
            <a:off x="7332409" y="5698494"/>
            <a:ext cx="63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B877CE5-0536-7E4A-928A-E203289F5601}"/>
              </a:ext>
            </a:extLst>
          </p:cNvPr>
          <p:cNvSpPr txBox="1"/>
          <p:nvPr/>
        </p:nvSpPr>
        <p:spPr>
          <a:xfrm>
            <a:off x="8005640" y="5421639"/>
            <a:ext cx="822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Softmax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1000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583894-35DA-4B44-BB44-9475706F4252}"/>
              </a:ext>
            </a:extLst>
          </p:cNvPr>
          <p:cNvSpPr txBox="1"/>
          <p:nvPr/>
        </p:nvSpPr>
        <p:spPr>
          <a:xfrm>
            <a:off x="9062392" y="3374565"/>
            <a:ext cx="297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VGG-“16”: 16 layers that have weights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BEECEE-732B-A74B-89D9-65CD8D675495}"/>
              </a:ext>
            </a:extLst>
          </p:cNvPr>
          <p:cNvSpPr txBox="1"/>
          <p:nvPr/>
        </p:nvSpPr>
        <p:spPr>
          <a:xfrm>
            <a:off x="9062392" y="3755426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# of parameters: 138 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0952920-25F7-F346-82A9-1BD16AD5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33FF6-76A6-DF46-AF81-F03ED7DDCCF1}" type="datetime1">
              <a:rPr lang="en-US" smtClean="0"/>
              <a:t>10/15/18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781369-0057-994B-B212-5AF5E26BE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6800DCF5-5BA9-4747-8341-996CC97A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1281F-B2A2-1A44-8B53-A2B4029674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9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20" grpId="0"/>
      <p:bldP spid="23" grpId="0"/>
      <p:bldP spid="26" grpId="0"/>
      <p:bldP spid="29" grpId="0"/>
      <p:bldP spid="32" grpId="0"/>
      <p:bldP spid="35" grpId="0"/>
      <p:bldP spid="38" grpId="0"/>
      <p:bldP spid="4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1201</Words>
  <Application>Microsoft Macintosh PowerPoint</Application>
  <PresentationFormat>Widescreen</PresentationFormat>
  <Paragraphs>342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Apple Symbols</vt:lpstr>
      <vt:lpstr>Arial</vt:lpstr>
      <vt:lpstr>Calibri</vt:lpstr>
      <vt:lpstr>Calibri Light</vt:lpstr>
      <vt:lpstr>Cambria Math</vt:lpstr>
      <vt:lpstr>Wingdings</vt:lpstr>
      <vt:lpstr>Office Theme</vt:lpstr>
      <vt:lpstr>Lecture 15: Convolutional Neural Network (Part 3)</vt:lpstr>
      <vt:lpstr>Outlines</vt:lpstr>
      <vt:lpstr>Review: softmax layer</vt:lpstr>
      <vt:lpstr>Softmax layer</vt:lpstr>
      <vt:lpstr>Softmax layer: loss function</vt:lpstr>
      <vt:lpstr>LeNet-5</vt:lpstr>
      <vt:lpstr>AlexNet</vt:lpstr>
      <vt:lpstr>Does AlexNet overfit?</vt:lpstr>
      <vt:lpstr>VGG-16</vt:lpstr>
      <vt:lpstr>ResNet</vt:lpstr>
      <vt:lpstr>Residual block (why called so?)</vt:lpstr>
      <vt:lpstr>Residual network</vt:lpstr>
      <vt:lpstr>Residual network</vt:lpstr>
      <vt:lpstr>Why ResNet works?</vt:lpstr>
      <vt:lpstr>ResNet on images</vt:lpstr>
      <vt:lpstr>ResNet: where does the name come from?</vt:lpstr>
      <vt:lpstr>Performance comparison of classical ConNets</vt:lpstr>
      <vt:lpstr>Why does convolution work?</vt:lpstr>
      <vt:lpstr>Backpropagation in Conv and Pool layers</vt:lpstr>
      <vt:lpstr>Implementation with ML frameworks</vt:lpstr>
      <vt:lpstr>Next lecture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15: Convolutional Neural Network (Part 3)</dc:title>
  <dc:creator>Yang Xu</dc:creator>
  <cp:lastModifiedBy>Yang Xu</cp:lastModifiedBy>
  <cp:revision>309</cp:revision>
  <dcterms:created xsi:type="dcterms:W3CDTF">2018-10-15T04:34:36Z</dcterms:created>
  <dcterms:modified xsi:type="dcterms:W3CDTF">2018-10-16T07:09:29Z</dcterms:modified>
</cp:coreProperties>
</file>